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Montserra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F2E062-B40F-4ABC-A4AA-8154A93AF201}">
  <a:tblStyle styleId="{02F2E062-B40F-4ABC-A4AA-8154A93AF2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font" Target="fonts/Montserrat-bold.fntdata"/><Relationship Id="rId23" Type="http://schemas.openxmlformats.org/officeDocument/2006/relationships/slide" Target="slides/slide16.xml"/><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Montserrat-boldItalic.fntdata"/><Relationship Id="rId25" Type="http://schemas.openxmlformats.org/officeDocument/2006/relationships/slide" Target="slides/slide18.xml"/><Relationship Id="rId47" Type="http://schemas.openxmlformats.org/officeDocument/2006/relationships/font" Target="fonts/Montserrat-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4ca604a0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4ca604a0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4ca604a01_0_4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4ca604a0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4ca604a01_0_5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4ca604a01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4ca604a01_0_6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4ca604a01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4ca604a01_0_6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4ca604a01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4ca604a01_0_6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4ca604a01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4ca604a01_0_8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4ca604a01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4ca604a01_0_9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4ca604a01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4ca604a01_0_9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4ca604a01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4ca604a01_0_9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4ca604a01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4ca604a01_0_9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4ca604a01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4ca604a01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c4ca604a01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4ca604a01_0_9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4ca604a01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4ca604a01_0_10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4ca604a01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4ca604a01_0_1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4ca604a01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4ca604a01_0_1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4ca604a01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4ca604a01_0_1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4ca604a01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4ca604a01_0_1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4ca604a01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4ca604a01_0_1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4ca604a01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c4ca604a01_0_1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c4ca604a01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c4ca604a01_0_1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c4ca604a01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55182ce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55182ce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4ca604a01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c4ca604a01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55182ceb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c55182ceb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c55182ceb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c55182ceb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55182cebf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c55182ce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55182cebf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55182ceb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55182cebf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55182ceb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55182cebf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c55182ceb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c4ca604a01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c4ca604a01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4ca604a01_0_7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4ca604a01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4ca604a01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4ca604a0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Graduation from the Skills Boot Camp requires fulfilling four criteria: initial requirements within the first two weeks, mid-course progress by week 4, course progress at the end, and demonstrating employability post-graduation.</a:t>
            </a:r>
            <a:br>
              <a:rPr lang="en-GB">
                <a:solidFill>
                  <a:srgbClr val="0F0F0F"/>
                </a:solidFill>
                <a:latin typeface="Montserrat"/>
                <a:ea typeface="Montserrat"/>
                <a:cs typeface="Montserrat"/>
                <a:sym typeface="Montserrat"/>
              </a:rPr>
            </a:br>
            <a:br>
              <a:rPr b="1" lang="en-GB">
                <a:solidFill>
                  <a:srgbClr val="0F0F0F"/>
                </a:solidFill>
                <a:latin typeface="Montserrat"/>
                <a:ea typeface="Montserrat"/>
                <a:cs typeface="Montserrat"/>
                <a:sym typeface="Montserrat"/>
              </a:rPr>
            </a:br>
            <a:r>
              <a:rPr b="1" lang="en-GB" sz="1200">
                <a:solidFill>
                  <a:srgbClr val="0F0F0F"/>
                </a:solidFill>
                <a:latin typeface="Montserrat"/>
                <a:ea typeface="Montserrat"/>
                <a:cs typeface="Montserrat"/>
                <a:sym typeface="Montserrat"/>
              </a:rPr>
              <a:t>In order to successfully graduate from the Skills Bootcamp, you'll need to meet four key criteria. The first criterion, covering the initial requirements, must be fulfilled within the first two weeks of the program. This includes a minimum of 15 guided learning hours and the completion of your first four tasks.</a:t>
            </a:r>
            <a:endParaRPr b="1"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b="1" sz="1300">
              <a:solidFill>
                <a:srgbClr val="0F0F0F"/>
              </a:solidFill>
              <a:latin typeface="Montserrat"/>
              <a:ea typeface="Montserrat"/>
              <a:cs typeface="Montserrat"/>
              <a:sym typeface="Montserrat"/>
            </a:endParaRPr>
          </a:p>
          <a:p>
            <a:pPr indent="0" lvl="0" marL="0" rtl="0" algn="l">
              <a:spcBef>
                <a:spcPts val="0"/>
              </a:spcBef>
              <a:spcAft>
                <a:spcPts val="0"/>
              </a:spcAft>
              <a:buNone/>
            </a:pPr>
            <a:r>
              <a:rPr b="1" lang="en-GB" sz="1300">
                <a:solidFill>
                  <a:srgbClr val="0F0F0F"/>
                </a:solidFill>
                <a:latin typeface="Montserrat"/>
                <a:ea typeface="Montserrat"/>
                <a:cs typeface="Montserrat"/>
                <a:sym typeface="Montserrat"/>
              </a:rPr>
              <a:t>The second criterion for mid-course progress has a deadline by week 8, where you are expected to complete a specific number of tasks depending on your track - 60 GLH &amp; 13 Tasks</a:t>
            </a:r>
            <a:endParaRPr b="1" sz="1300">
              <a:solidFill>
                <a:srgbClr val="0F0F0F"/>
              </a:solidFill>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4ca604a01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4ca604a0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0F0F0F"/>
                </a:solidFill>
                <a:latin typeface="Montserrat"/>
                <a:ea typeface="Montserrat"/>
                <a:cs typeface="Montserrat"/>
                <a:sym typeface="Montserrat"/>
              </a:rPr>
              <a:t>Moving on, the third criterion involves completing all mandatory tasks and resubmissions by the end of your study period and securing an interview invitation within four weeks post-course. Finally, the fourth criterion focuses on demonstrating employability, which includes documenting a final job outcome within 12 weeks post-graduation.</a:t>
            </a:r>
            <a:endParaRPr sz="1200">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4ca604a0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Welcome to the Grammar Skills Bootcamp Orientation for November 2023. Today, we will cover several important aspects of this program to ensure you have all the information needed for a successful learning experience.</a:t>
            </a:r>
            <a:endParaRPr>
              <a:latin typeface="Montserrat"/>
              <a:ea typeface="Montserrat"/>
              <a:cs typeface="Montserrat"/>
              <a:sym typeface="Montserrat"/>
            </a:endParaRPr>
          </a:p>
        </p:txBody>
      </p:sp>
      <p:sp>
        <p:nvSpPr>
          <p:cNvPr id="174" name="Google Shape;174;g2c4ca604a01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4ca604a0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4ca604a0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4ca604a0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4ca604a0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4ca604a01_0_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4ca604a0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4" name="Shape 54"/>
        <p:cNvGrpSpPr/>
        <p:nvPr/>
      </p:nvGrpSpPr>
      <p:grpSpPr>
        <a:xfrm>
          <a:off x="0" y="0"/>
          <a:ext cx="0" cy="0"/>
          <a:chOff x="0" y="0"/>
          <a:chExt cx="0" cy="0"/>
        </a:xfrm>
      </p:grpSpPr>
      <p:sp>
        <p:nvSpPr>
          <p:cNvPr id="55" name="Google Shape;55;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lt1"/>
              </a:buClr>
              <a:buSzPts val="1800"/>
              <a:buNone/>
              <a:defRPr sz="1800">
                <a:solidFill>
                  <a:schemeClr val="lt1"/>
                </a:solidFill>
              </a:defRPr>
            </a:lvl1pPr>
            <a:lvl2pPr lvl="1" rtl="0" algn="ctr">
              <a:lnSpc>
                <a:spcPct val="90000"/>
              </a:lnSpc>
              <a:spcBef>
                <a:spcPts val="400"/>
              </a:spcBef>
              <a:spcAft>
                <a:spcPts val="0"/>
              </a:spcAft>
              <a:buClr>
                <a:schemeClr val="lt1"/>
              </a:buClr>
              <a:buSzPts val="1500"/>
              <a:buNone/>
              <a:defRPr sz="1500"/>
            </a:lvl2pPr>
            <a:lvl3pPr lvl="2" rtl="0" algn="ctr">
              <a:lnSpc>
                <a:spcPct val="90000"/>
              </a:lnSpc>
              <a:spcBef>
                <a:spcPts val="400"/>
              </a:spcBef>
              <a:spcAft>
                <a:spcPts val="0"/>
              </a:spcAft>
              <a:buClr>
                <a:schemeClr val="lt1"/>
              </a:buClr>
              <a:buSzPts val="1400"/>
              <a:buNone/>
              <a:defRPr sz="1400"/>
            </a:lvl3pPr>
            <a:lvl4pPr lvl="3" rtl="0" algn="ctr">
              <a:lnSpc>
                <a:spcPct val="90000"/>
              </a:lnSpc>
              <a:spcBef>
                <a:spcPts val="400"/>
              </a:spcBef>
              <a:spcAft>
                <a:spcPts val="0"/>
              </a:spcAft>
              <a:buClr>
                <a:schemeClr val="lt1"/>
              </a:buClr>
              <a:buSzPts val="1200"/>
              <a:buNone/>
              <a:defRPr sz="1200"/>
            </a:lvl4pPr>
            <a:lvl5pPr lvl="4" rtl="0" algn="ctr">
              <a:lnSpc>
                <a:spcPct val="9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6" name="Google Shape;56;p14"/>
          <p:cNvSpPr txBox="1"/>
          <p:nvPr>
            <p:ph type="title"/>
          </p:nvPr>
        </p:nvSpPr>
        <p:spPr>
          <a:xfrm>
            <a:off x="628650" y="654844"/>
            <a:ext cx="7886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AA802E"/>
              </a:buClr>
              <a:buSzPts val="14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1">
  <p:cSld name="CUSTOM">
    <p:spTree>
      <p:nvGrpSpPr>
        <p:cNvPr id="58" name="Shape 58"/>
        <p:cNvGrpSpPr/>
        <p:nvPr/>
      </p:nvGrpSpPr>
      <p:grpSpPr>
        <a:xfrm>
          <a:off x="0" y="0"/>
          <a:ext cx="0" cy="0"/>
          <a:chOff x="0" y="0"/>
          <a:chExt cx="0" cy="0"/>
        </a:xfrm>
      </p:grpSpPr>
      <p:pic>
        <p:nvPicPr>
          <p:cNvPr descr="A person sitting at a desk with a computer&#10;&#10;Description automatically generated" id="59" name="Google Shape;59;p16"/>
          <p:cNvPicPr preferRelativeResize="0"/>
          <p:nvPr/>
        </p:nvPicPr>
        <p:blipFill rotWithShape="1">
          <a:blip r:embed="rId2">
            <a:alphaModFix/>
          </a:blip>
          <a:srcRect b="0" l="1361" r="0" t="0"/>
          <a:stretch/>
        </p:blipFill>
        <p:spPr>
          <a:xfrm>
            <a:off x="4012001" y="392205"/>
            <a:ext cx="6595873" cy="4463554"/>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
        <p:nvSpPr>
          <p:cNvPr id="60" name="Google Shape;60;p16"/>
          <p:cNvSpPr txBox="1"/>
          <p:nvPr>
            <p:ph type="title"/>
          </p:nvPr>
        </p:nvSpPr>
        <p:spPr>
          <a:xfrm>
            <a:off x="100925" y="1314425"/>
            <a:ext cx="41508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3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1" name="Google Shape;61;p16"/>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2">
  <p:cSld name="CUSTOM_1">
    <p:spTree>
      <p:nvGrpSpPr>
        <p:cNvPr id="62" name="Shape 62"/>
        <p:cNvGrpSpPr/>
        <p:nvPr/>
      </p:nvGrpSpPr>
      <p:grpSpPr>
        <a:xfrm>
          <a:off x="0" y="0"/>
          <a:ext cx="0" cy="0"/>
          <a:chOff x="0" y="0"/>
          <a:chExt cx="0" cy="0"/>
        </a:xfrm>
      </p:grpSpPr>
      <p:sp>
        <p:nvSpPr>
          <p:cNvPr id="63" name="Google Shape;63;p17"/>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descr="A person wearing headphones and using a computer&#10;&#10;Description automatically generated" id="64" name="Google Shape;64;p17"/>
          <p:cNvPicPr preferRelativeResize="0"/>
          <p:nvPr/>
        </p:nvPicPr>
        <p:blipFill rotWithShape="1">
          <a:blip r:embed="rId2">
            <a:alphaModFix/>
          </a:blip>
          <a:srcRect b="7278" l="0" r="0" t="0"/>
          <a:stretch/>
        </p:blipFill>
        <p:spPr>
          <a:xfrm>
            <a:off x="3360766" y="267908"/>
            <a:ext cx="7097877" cy="4395784"/>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
        <p:nvSpPr>
          <p:cNvPr id="65" name="Google Shape;65;p17"/>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3">
  <p:cSld name="CUSTOM_1_1">
    <p:spTree>
      <p:nvGrpSpPr>
        <p:cNvPr id="66" name="Shape 66"/>
        <p:cNvGrpSpPr/>
        <p:nvPr/>
      </p:nvGrpSpPr>
      <p:grpSpPr>
        <a:xfrm>
          <a:off x="0" y="0"/>
          <a:ext cx="0" cy="0"/>
          <a:chOff x="0" y="0"/>
          <a:chExt cx="0" cy="0"/>
        </a:xfrm>
      </p:grpSpPr>
      <p:sp>
        <p:nvSpPr>
          <p:cNvPr id="67" name="Google Shape;67;p18"/>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8"/>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group of people looking at a computer screen&#10;&#10;Description automatically generated" id="69" name="Google Shape;69;p18"/>
          <p:cNvPicPr preferRelativeResize="0"/>
          <p:nvPr/>
        </p:nvPicPr>
        <p:blipFill rotWithShape="1">
          <a:blip r:embed="rId2">
            <a:alphaModFix/>
          </a:blip>
          <a:srcRect b="0" l="0" r="0" t="7278"/>
          <a:stretch/>
        </p:blipFill>
        <p:spPr>
          <a:xfrm>
            <a:off x="3277975" y="248525"/>
            <a:ext cx="6566598" cy="4251186"/>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4">
  <p:cSld name="CUSTOM_1_2">
    <p:spTree>
      <p:nvGrpSpPr>
        <p:cNvPr id="70" name="Shape 70"/>
        <p:cNvGrpSpPr/>
        <p:nvPr/>
      </p:nvGrpSpPr>
      <p:grpSpPr>
        <a:xfrm>
          <a:off x="0" y="0"/>
          <a:ext cx="0" cy="0"/>
          <a:chOff x="0" y="0"/>
          <a:chExt cx="0" cy="0"/>
        </a:xfrm>
      </p:grpSpPr>
      <p:sp>
        <p:nvSpPr>
          <p:cNvPr id="71" name="Google Shape;71;p19"/>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9"/>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sitting at a desk with a computer&#10;&#10;Description automatically generated" id="73" name="Google Shape;73;p19"/>
          <p:cNvPicPr preferRelativeResize="0"/>
          <p:nvPr/>
        </p:nvPicPr>
        <p:blipFill rotWithShape="1">
          <a:blip r:embed="rId2">
            <a:alphaModFix/>
          </a:blip>
          <a:srcRect b="0" l="1361" r="0" t="0"/>
          <a:stretch/>
        </p:blipFill>
        <p:spPr>
          <a:xfrm>
            <a:off x="4026789" y="342900"/>
            <a:ext cx="6617570" cy="4478236"/>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5">
  <p:cSld name="CUSTOM_1_2_1">
    <p:spTree>
      <p:nvGrpSpPr>
        <p:cNvPr id="74" name="Shape 74"/>
        <p:cNvGrpSpPr/>
        <p:nvPr/>
      </p:nvGrpSpPr>
      <p:grpSpPr>
        <a:xfrm>
          <a:off x="0" y="0"/>
          <a:ext cx="0" cy="0"/>
          <a:chOff x="0" y="0"/>
          <a:chExt cx="0" cy="0"/>
        </a:xfrm>
      </p:grpSpPr>
      <p:sp>
        <p:nvSpPr>
          <p:cNvPr id="75" name="Google Shape;75;p20"/>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20"/>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laughing at a computer&#10;&#10;Description automatically generated" id="77" name="Google Shape;77;p20"/>
          <p:cNvPicPr preferRelativeResize="0"/>
          <p:nvPr/>
        </p:nvPicPr>
        <p:blipFill rotWithShape="1">
          <a:blip r:embed="rId2">
            <a:alphaModFix/>
          </a:blip>
          <a:srcRect b="0" l="6289" r="2285" t="0"/>
          <a:stretch/>
        </p:blipFill>
        <p:spPr>
          <a:xfrm>
            <a:off x="4414707" y="0"/>
            <a:ext cx="6209661" cy="4533613"/>
          </a:xfrm>
          <a:custGeom>
            <a:rect b="b" l="l" r="r" t="t"/>
            <a:pathLst>
              <a:path extrusionOk="0" h="6044817" w="8279548">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78" name="Shape 78"/>
        <p:cNvGrpSpPr/>
        <p:nvPr/>
      </p:nvGrpSpPr>
      <p:grpSpPr>
        <a:xfrm>
          <a:off x="0" y="0"/>
          <a:ext cx="0" cy="0"/>
          <a:chOff x="0" y="0"/>
          <a:chExt cx="0" cy="0"/>
        </a:xfrm>
      </p:grpSpPr>
      <p:sp>
        <p:nvSpPr>
          <p:cNvPr id="79" name="Google Shape;79;p21"/>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p:nvPr>
            <p:ph idx="2" type="pic"/>
          </p:nvPr>
        </p:nvSpPr>
        <p:spPr>
          <a:xfrm>
            <a:off x="3887391" y="740569"/>
            <a:ext cx="4629300" cy="3655200"/>
          </a:xfrm>
          <a:prstGeom prst="rect">
            <a:avLst/>
          </a:prstGeom>
          <a:noFill/>
          <a:ln>
            <a:noFill/>
          </a:ln>
        </p:spPr>
      </p:sp>
      <p:sp>
        <p:nvSpPr>
          <p:cNvPr id="83" name="Google Shape;83;p2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lvl1pPr>
            <a:lvl2pPr indent="-228600" lvl="1" marL="914400" rtl="0" algn="l">
              <a:lnSpc>
                <a:spcPct val="90000"/>
              </a:lnSpc>
              <a:spcBef>
                <a:spcPts val="400"/>
              </a:spcBef>
              <a:spcAft>
                <a:spcPts val="0"/>
              </a:spcAft>
              <a:buClr>
                <a:schemeClr val="lt1"/>
              </a:buClr>
              <a:buSzPts val="1100"/>
              <a:buNone/>
              <a:defRPr sz="1100"/>
            </a:lvl2pPr>
            <a:lvl3pPr indent="-228600" lvl="2" marL="1371600" rtl="0" algn="l">
              <a:lnSpc>
                <a:spcPct val="90000"/>
              </a:lnSpc>
              <a:spcBef>
                <a:spcPts val="400"/>
              </a:spcBef>
              <a:spcAft>
                <a:spcPts val="0"/>
              </a:spcAft>
              <a:buClr>
                <a:schemeClr val="lt1"/>
              </a:buClr>
              <a:buSzPts val="900"/>
              <a:buNone/>
              <a:defRPr sz="900"/>
            </a:lvl3pPr>
            <a:lvl4pPr indent="-228600" lvl="3" marL="1828800" rtl="0" algn="l">
              <a:lnSpc>
                <a:spcPct val="90000"/>
              </a:lnSpc>
              <a:spcBef>
                <a:spcPts val="400"/>
              </a:spcBef>
              <a:spcAft>
                <a:spcPts val="0"/>
              </a:spcAft>
              <a:buClr>
                <a:schemeClr val="lt1"/>
              </a:buClr>
              <a:buSzPts val="800"/>
              <a:buNone/>
              <a:defRPr sz="800"/>
            </a:lvl4pPr>
            <a:lvl5pPr indent="-228600" lvl="4" marL="2286000" rtl="0" algn="l">
              <a:lnSpc>
                <a:spcPct val="90000"/>
              </a:lnSpc>
              <a:spcBef>
                <a:spcPts val="400"/>
              </a:spcBef>
              <a:spcAft>
                <a:spcPts val="0"/>
              </a:spcAft>
              <a:buClr>
                <a:schemeClr val="lt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2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Verdana"/>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9" name="Google Shape;89;p2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2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 name="Google Shape;93;p2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2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2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b="1" sz="1800">
                <a:solidFill>
                  <a:schemeClr val="lt1"/>
                </a:solidFill>
              </a:defRPr>
            </a:lvl1pPr>
            <a:lvl2pPr indent="-228600" lvl="1" marL="914400" rtl="0" algn="l">
              <a:lnSpc>
                <a:spcPct val="90000"/>
              </a:lnSpc>
              <a:spcBef>
                <a:spcPts val="400"/>
              </a:spcBef>
              <a:spcAft>
                <a:spcPts val="0"/>
              </a:spcAft>
              <a:buClr>
                <a:schemeClr val="lt1"/>
              </a:buClr>
              <a:buSzPts val="1500"/>
              <a:buNone/>
              <a:defRPr b="1" sz="1500"/>
            </a:lvl2pPr>
            <a:lvl3pPr indent="-228600" lvl="2" marL="1371600" rtl="0" algn="l">
              <a:lnSpc>
                <a:spcPct val="90000"/>
              </a:lnSpc>
              <a:spcBef>
                <a:spcPts val="400"/>
              </a:spcBef>
              <a:spcAft>
                <a:spcPts val="0"/>
              </a:spcAft>
              <a:buClr>
                <a:schemeClr val="lt1"/>
              </a:buClr>
              <a:buSzPts val="1400"/>
              <a:buNone/>
              <a:defRPr b="1" sz="1400"/>
            </a:lvl3pPr>
            <a:lvl4pPr indent="-228600" lvl="3" marL="1828800" rtl="0" algn="l">
              <a:lnSpc>
                <a:spcPct val="90000"/>
              </a:lnSpc>
              <a:spcBef>
                <a:spcPts val="400"/>
              </a:spcBef>
              <a:spcAft>
                <a:spcPts val="0"/>
              </a:spcAft>
              <a:buClr>
                <a:schemeClr val="lt1"/>
              </a:buClr>
              <a:buSzPts val="1200"/>
              <a:buNone/>
              <a:defRPr b="1" sz="1200"/>
            </a:lvl4pPr>
            <a:lvl5pPr indent="-228600" lvl="4" marL="2286000" rtl="0" algn="l">
              <a:lnSpc>
                <a:spcPct val="90000"/>
              </a:lnSpc>
              <a:spcBef>
                <a:spcPts val="400"/>
              </a:spcBef>
              <a:spcAft>
                <a:spcPts val="0"/>
              </a:spcAft>
              <a:buClr>
                <a:schemeClr val="lt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7" name="Google Shape;97;p2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lt1"/>
              </a:buClr>
              <a:buSzPts val="2100"/>
              <a:buChar char="•"/>
              <a:defRPr>
                <a:solidFill>
                  <a:schemeClr val="lt1"/>
                </a:solidFill>
              </a:defRPr>
            </a:lvl1pPr>
            <a:lvl2pPr indent="-342900" lvl="1" marL="914400" rtl="0" algn="l">
              <a:lnSpc>
                <a:spcPct val="90000"/>
              </a:lnSpc>
              <a:spcBef>
                <a:spcPts val="400"/>
              </a:spcBef>
              <a:spcAft>
                <a:spcPts val="0"/>
              </a:spcAft>
              <a:buClr>
                <a:schemeClr val="lt1"/>
              </a:buClr>
              <a:buSzPts val="1800"/>
              <a:buChar char="•"/>
              <a:defRPr>
                <a:solidFill>
                  <a:schemeClr val="lt1"/>
                </a:solidFill>
              </a:defRPr>
            </a:lvl2pPr>
            <a:lvl3pPr indent="-323850" lvl="2" marL="1371600" rtl="0" algn="l">
              <a:lnSpc>
                <a:spcPct val="90000"/>
              </a:lnSpc>
              <a:spcBef>
                <a:spcPts val="400"/>
              </a:spcBef>
              <a:spcAft>
                <a:spcPts val="0"/>
              </a:spcAft>
              <a:buClr>
                <a:schemeClr val="lt1"/>
              </a:buClr>
              <a:buSzPts val="1500"/>
              <a:buChar char="•"/>
              <a:defRPr>
                <a:solidFill>
                  <a:schemeClr val="lt1"/>
                </a:solidFill>
              </a:defRPr>
            </a:lvl3pPr>
            <a:lvl4pPr indent="-317500" lvl="3" marL="1828800" rtl="0" algn="l">
              <a:lnSpc>
                <a:spcPct val="90000"/>
              </a:lnSpc>
              <a:spcBef>
                <a:spcPts val="400"/>
              </a:spcBef>
              <a:spcAft>
                <a:spcPts val="0"/>
              </a:spcAft>
              <a:buClr>
                <a:schemeClr val="lt1"/>
              </a:buClr>
              <a:buSzPts val="1400"/>
              <a:buChar char="•"/>
              <a:defRPr>
                <a:solidFill>
                  <a:schemeClr val="lt1"/>
                </a:solidFill>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 name="Google Shape;98;p2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b="1" sz="1800">
                <a:solidFill>
                  <a:schemeClr val="lt1"/>
                </a:solidFill>
              </a:defRPr>
            </a:lvl1pPr>
            <a:lvl2pPr indent="-228600" lvl="1" marL="914400" rtl="0" algn="l">
              <a:lnSpc>
                <a:spcPct val="90000"/>
              </a:lnSpc>
              <a:spcBef>
                <a:spcPts val="400"/>
              </a:spcBef>
              <a:spcAft>
                <a:spcPts val="0"/>
              </a:spcAft>
              <a:buClr>
                <a:schemeClr val="lt1"/>
              </a:buClr>
              <a:buSzPts val="1500"/>
              <a:buNone/>
              <a:defRPr b="1" sz="1500"/>
            </a:lvl2pPr>
            <a:lvl3pPr indent="-228600" lvl="2" marL="1371600" rtl="0" algn="l">
              <a:lnSpc>
                <a:spcPct val="90000"/>
              </a:lnSpc>
              <a:spcBef>
                <a:spcPts val="400"/>
              </a:spcBef>
              <a:spcAft>
                <a:spcPts val="0"/>
              </a:spcAft>
              <a:buClr>
                <a:schemeClr val="lt1"/>
              </a:buClr>
              <a:buSzPts val="1400"/>
              <a:buNone/>
              <a:defRPr b="1" sz="1400"/>
            </a:lvl3pPr>
            <a:lvl4pPr indent="-228600" lvl="3" marL="1828800" rtl="0" algn="l">
              <a:lnSpc>
                <a:spcPct val="90000"/>
              </a:lnSpc>
              <a:spcBef>
                <a:spcPts val="400"/>
              </a:spcBef>
              <a:spcAft>
                <a:spcPts val="0"/>
              </a:spcAft>
              <a:buClr>
                <a:schemeClr val="lt1"/>
              </a:buClr>
              <a:buSzPts val="1200"/>
              <a:buNone/>
              <a:defRPr b="1" sz="1200"/>
            </a:lvl4pPr>
            <a:lvl5pPr indent="-228600" lvl="4" marL="2286000" rtl="0" algn="l">
              <a:lnSpc>
                <a:spcPct val="90000"/>
              </a:lnSpc>
              <a:spcBef>
                <a:spcPts val="400"/>
              </a:spcBef>
              <a:spcAft>
                <a:spcPts val="0"/>
              </a:spcAft>
              <a:buClr>
                <a:schemeClr val="lt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9" name="Google Shape;99;p2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lt1"/>
              </a:buClr>
              <a:buSzPts val="2100"/>
              <a:buChar char="•"/>
              <a:defRPr>
                <a:solidFill>
                  <a:schemeClr val="lt1"/>
                </a:solidFill>
              </a:defRPr>
            </a:lvl1pPr>
            <a:lvl2pPr indent="-342900" lvl="1" marL="914400" rtl="0" algn="l">
              <a:lnSpc>
                <a:spcPct val="90000"/>
              </a:lnSpc>
              <a:spcBef>
                <a:spcPts val="400"/>
              </a:spcBef>
              <a:spcAft>
                <a:spcPts val="0"/>
              </a:spcAft>
              <a:buClr>
                <a:schemeClr val="lt1"/>
              </a:buClr>
              <a:buSzPts val="1800"/>
              <a:buChar char="•"/>
              <a:defRPr>
                <a:solidFill>
                  <a:schemeClr val="lt1"/>
                </a:solidFill>
              </a:defRPr>
            </a:lvl2pPr>
            <a:lvl3pPr indent="-323850" lvl="2" marL="1371600" rtl="0" algn="l">
              <a:lnSpc>
                <a:spcPct val="90000"/>
              </a:lnSpc>
              <a:spcBef>
                <a:spcPts val="400"/>
              </a:spcBef>
              <a:spcAft>
                <a:spcPts val="0"/>
              </a:spcAft>
              <a:buClr>
                <a:schemeClr val="lt1"/>
              </a:buClr>
              <a:buSzPts val="1500"/>
              <a:buChar char="•"/>
              <a:defRPr>
                <a:solidFill>
                  <a:schemeClr val="lt1"/>
                </a:solidFill>
              </a:defRPr>
            </a:lvl3pPr>
            <a:lvl4pPr indent="-317500" lvl="3" marL="1828800" rtl="0" algn="l">
              <a:lnSpc>
                <a:spcPct val="90000"/>
              </a:lnSpc>
              <a:spcBef>
                <a:spcPts val="400"/>
              </a:spcBef>
              <a:spcAft>
                <a:spcPts val="0"/>
              </a:spcAft>
              <a:buClr>
                <a:schemeClr val="lt1"/>
              </a:buClr>
              <a:buSzPts val="1400"/>
              <a:buChar char="•"/>
              <a:defRPr>
                <a:solidFill>
                  <a:schemeClr val="lt1"/>
                </a:solidFill>
              </a:defRPr>
            </a:lvl4pPr>
            <a:lvl5pPr indent="-317500" lvl="4" marL="2286000" rtl="0" algn="l">
              <a:lnSpc>
                <a:spcPct val="90000"/>
              </a:lnSpc>
              <a:spcBef>
                <a:spcPts val="40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2" name="Google Shape;102;p2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8"/>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7" name="Google Shape;107;p2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lt1"/>
              </a:buClr>
              <a:buSzPts val="2400"/>
              <a:buChar char="•"/>
              <a:defRPr sz="2400"/>
            </a:lvl1pPr>
            <a:lvl2pPr indent="-361950" lvl="1" marL="914400" rtl="0" algn="l">
              <a:lnSpc>
                <a:spcPct val="90000"/>
              </a:lnSpc>
              <a:spcBef>
                <a:spcPts val="400"/>
              </a:spcBef>
              <a:spcAft>
                <a:spcPts val="0"/>
              </a:spcAft>
              <a:buClr>
                <a:schemeClr val="lt1"/>
              </a:buClr>
              <a:buSzPts val="2100"/>
              <a:buChar char="•"/>
              <a:defRPr sz="2100"/>
            </a:lvl2pPr>
            <a:lvl3pPr indent="-342900" lvl="2" marL="1371600" rtl="0" algn="l">
              <a:lnSpc>
                <a:spcPct val="90000"/>
              </a:lnSpc>
              <a:spcBef>
                <a:spcPts val="400"/>
              </a:spcBef>
              <a:spcAft>
                <a:spcPts val="0"/>
              </a:spcAft>
              <a:buClr>
                <a:schemeClr val="lt1"/>
              </a:buClr>
              <a:buSzPts val="1800"/>
              <a:buChar char="•"/>
              <a:defRPr sz="1800"/>
            </a:lvl3pPr>
            <a:lvl4pPr indent="-323850" lvl="3" marL="1828800" rtl="0" algn="l">
              <a:lnSpc>
                <a:spcPct val="90000"/>
              </a:lnSpc>
              <a:spcBef>
                <a:spcPts val="400"/>
              </a:spcBef>
              <a:spcAft>
                <a:spcPts val="0"/>
              </a:spcAft>
              <a:buClr>
                <a:schemeClr val="lt1"/>
              </a:buClr>
              <a:buSzPts val="1500"/>
              <a:buChar char="•"/>
              <a:defRPr sz="1500"/>
            </a:lvl4pPr>
            <a:lvl5pPr indent="-323850" lvl="4" marL="2286000" rtl="0" algn="l">
              <a:lnSpc>
                <a:spcPct val="90000"/>
              </a:lnSpc>
              <a:spcBef>
                <a:spcPts val="400"/>
              </a:spcBef>
              <a:spcAft>
                <a:spcPts val="0"/>
              </a:spcAft>
              <a:buClr>
                <a:schemeClr val="lt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8" name="Google Shape;108;p28"/>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lvl1pPr>
            <a:lvl2pPr indent="-228600" lvl="1" marL="914400" rtl="0" algn="l">
              <a:lnSpc>
                <a:spcPct val="90000"/>
              </a:lnSpc>
              <a:spcBef>
                <a:spcPts val="400"/>
              </a:spcBef>
              <a:spcAft>
                <a:spcPts val="0"/>
              </a:spcAft>
              <a:buClr>
                <a:schemeClr val="lt1"/>
              </a:buClr>
              <a:buSzPts val="1100"/>
              <a:buNone/>
              <a:defRPr sz="1100"/>
            </a:lvl2pPr>
            <a:lvl3pPr indent="-228600" lvl="2" marL="1371600" rtl="0" algn="l">
              <a:lnSpc>
                <a:spcPct val="90000"/>
              </a:lnSpc>
              <a:spcBef>
                <a:spcPts val="400"/>
              </a:spcBef>
              <a:spcAft>
                <a:spcPts val="0"/>
              </a:spcAft>
              <a:buClr>
                <a:schemeClr val="lt1"/>
              </a:buClr>
              <a:buSzPts val="900"/>
              <a:buNone/>
              <a:defRPr sz="900"/>
            </a:lvl3pPr>
            <a:lvl4pPr indent="-228600" lvl="3" marL="1828800" rtl="0" algn="l">
              <a:lnSpc>
                <a:spcPct val="90000"/>
              </a:lnSpc>
              <a:spcBef>
                <a:spcPts val="400"/>
              </a:spcBef>
              <a:spcAft>
                <a:spcPts val="0"/>
              </a:spcAft>
              <a:buClr>
                <a:schemeClr val="lt1"/>
              </a:buClr>
              <a:buSzPts val="800"/>
              <a:buNone/>
              <a:defRPr sz="800"/>
            </a:lvl4pPr>
            <a:lvl5pPr indent="-228600" lvl="4" marL="2286000" rtl="0" algn="l">
              <a:lnSpc>
                <a:spcPct val="90000"/>
              </a:lnSpc>
              <a:spcBef>
                <a:spcPts val="400"/>
              </a:spcBef>
              <a:spcAft>
                <a:spcPts val="0"/>
              </a:spcAft>
              <a:buClr>
                <a:schemeClr val="lt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9" name="Google Shape;109;p2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8"/>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4" name="Google Shape;114;p29"/>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30"/>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7" name="Google Shape;117;p30"/>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p31"/>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1"/>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3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11" Type="http://schemas.openxmlformats.org/officeDocument/2006/relationships/slideLayout" Target="../slideLayouts/slideLayout20.xml"/><Relationship Id="rId22" Type="http://schemas.openxmlformats.org/officeDocument/2006/relationships/theme" Target="../theme/theme1.xml"/><Relationship Id="rId10" Type="http://schemas.openxmlformats.org/officeDocument/2006/relationships/slideLayout" Target="../slideLayouts/slideLayout19.xml"/><Relationship Id="rId21" Type="http://schemas.openxmlformats.org/officeDocument/2006/relationships/slideLayout" Target="../slideLayouts/slideLayout30.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png"/><Relationship Id="rId2" Type="http://schemas.openxmlformats.org/officeDocument/2006/relationships/image" Target="../media/image38.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slideLayout" Target="../slideLayouts/slideLayout28.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Montserrat"/>
              <a:buNone/>
              <a:defRPr i="0" sz="3300" u="none" cap="none" strike="noStrike">
                <a:solidFill>
                  <a:schemeClr val="lt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Montserrat"/>
              <a:buChar char="•"/>
              <a:defRPr i="0" sz="2100" u="none" cap="none" strike="noStrike">
                <a:solidFill>
                  <a:schemeClr val="lt1"/>
                </a:solidFill>
                <a:latin typeface="Montserrat"/>
                <a:ea typeface="Montserrat"/>
                <a:cs typeface="Montserrat"/>
                <a:sym typeface="Montserrat"/>
              </a:defRPr>
            </a:lvl1pPr>
            <a:lvl2pPr indent="-342900" lvl="1" marL="914400" marR="0" rtl="0" algn="l">
              <a:lnSpc>
                <a:spcPct val="90000"/>
              </a:lnSpc>
              <a:spcBef>
                <a:spcPts val="400"/>
              </a:spcBef>
              <a:spcAft>
                <a:spcPts val="0"/>
              </a:spcAft>
              <a:buClr>
                <a:schemeClr val="lt1"/>
              </a:buClr>
              <a:buSzPts val="1800"/>
              <a:buFont typeface="Montserrat"/>
              <a:buChar char="•"/>
              <a:defRPr i="0" sz="1800" u="none" cap="none" strike="noStrike">
                <a:solidFill>
                  <a:schemeClr val="lt1"/>
                </a:solidFill>
                <a:latin typeface="Montserrat"/>
                <a:ea typeface="Montserrat"/>
                <a:cs typeface="Montserrat"/>
                <a:sym typeface="Montserrat"/>
              </a:defRPr>
            </a:lvl2pPr>
            <a:lvl3pPr indent="-323850" lvl="2" marL="1371600" marR="0" rtl="0" algn="l">
              <a:lnSpc>
                <a:spcPct val="90000"/>
              </a:lnSpc>
              <a:spcBef>
                <a:spcPts val="400"/>
              </a:spcBef>
              <a:spcAft>
                <a:spcPts val="0"/>
              </a:spcAft>
              <a:buClr>
                <a:schemeClr val="lt1"/>
              </a:buClr>
              <a:buSzPts val="1500"/>
              <a:buFont typeface="Montserrat"/>
              <a:buChar char="•"/>
              <a:defRPr i="0" sz="1500" u="none" cap="none" strike="noStrike">
                <a:solidFill>
                  <a:schemeClr val="lt1"/>
                </a:solidFill>
                <a:latin typeface="Montserrat"/>
                <a:ea typeface="Montserrat"/>
                <a:cs typeface="Montserrat"/>
                <a:sym typeface="Montserrat"/>
              </a:defRPr>
            </a:lvl3pPr>
            <a:lvl4pPr indent="-317500" lvl="3" marL="18288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4pPr>
            <a:lvl5pPr indent="-317500" lvl="4" marL="22860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9pPr>
          </a:lstStyle>
          <a:p/>
        </p:txBody>
      </p:sp>
      <p:pic>
        <p:nvPicPr>
          <p:cNvPr descr="A white text on a black background&#10;&#10;Description automatically generated" id="53" name="Google Shape;53;p13"/>
          <p:cNvPicPr preferRelativeResize="0"/>
          <p:nvPr/>
        </p:nvPicPr>
        <p:blipFill rotWithShape="1">
          <a:blip r:embed="rId2">
            <a:alphaModFix/>
          </a:blip>
          <a:srcRect b="0" l="0" r="0" t="0"/>
          <a:stretch/>
        </p:blipFill>
        <p:spPr>
          <a:xfrm>
            <a:off x="231961" y="4686563"/>
            <a:ext cx="1550864" cy="3041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forms.gle/V4KpeyEyJuxAKMmn6" TargetMode="External"/><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hyperlink" Target="https://survey.stackoverflow.co/2023/#most-popular-technologies-languag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hyperlink" Target="https://survey.stackoverflow.co/2023/#most-popular-technologies-languag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hyperlink" Target="https://survey.stackoverflow.co/2023/#most-popular-technologies-languag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survey.stackoverflow.co/2023/#most-popular-technologies-language" TargetMode="External"/><Relationship Id="rId4" Type="http://schemas.openxmlformats.org/officeDocument/2006/relationships/hyperlink" Target="https://developer.mozilla.org/en-US/docs/Web/JavaScript" TargetMode="External"/><Relationship Id="rId5" Type="http://schemas.openxmlformats.org/officeDocument/2006/relationships/hyperlink" Target="https://devdocs.io/javascript/" TargetMode="External"/><Relationship Id="rId6" Type="http://schemas.openxmlformats.org/officeDocument/2006/relationships/hyperlink" Target="https://survey.stackoverflow.co/2023/#technology-most-popular-technologies" TargetMode="External"/><Relationship Id="rId7" Type="http://schemas.openxmlformats.org/officeDocument/2006/relationships/hyperlink" Target="https://nodejs.org/en/downloa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marketplace.visualstudio.com/items?itemName=formulahendry.code-runner&amp;ssr=false#review-details" TargetMode="External"/><Relationship Id="rId4" Type="http://schemas.openxmlformats.org/officeDocument/2006/relationships/hyperlink" Target="https://marketplace.visualstudio.com/items?itemName=techer.open-in-browser&amp;ssr=false#review-detail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33"/>
          <p:cNvGrpSpPr/>
          <p:nvPr/>
        </p:nvGrpSpPr>
        <p:grpSpPr>
          <a:xfrm>
            <a:off x="125538" y="304800"/>
            <a:ext cx="8892900" cy="3705200"/>
            <a:chOff x="125538" y="0"/>
            <a:chExt cx="8892900" cy="3705200"/>
          </a:xfrm>
        </p:grpSpPr>
        <p:sp>
          <p:nvSpPr>
            <p:cNvPr id="131" name="Google Shape;131;p33"/>
            <p:cNvSpPr txBox="1"/>
            <p:nvPr/>
          </p:nvSpPr>
          <p:spPr>
            <a:xfrm>
              <a:off x="125538" y="0"/>
              <a:ext cx="8892900" cy="2247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4200">
                  <a:solidFill>
                    <a:srgbClr val="AA802E"/>
                  </a:solidFill>
                  <a:latin typeface="Montserrat"/>
                  <a:ea typeface="Montserrat"/>
                  <a:cs typeface="Montserrat"/>
                  <a:sym typeface="Montserrat"/>
                </a:rPr>
                <a:t>Welcome to the </a:t>
              </a:r>
              <a:endParaRPr b="1" sz="4200">
                <a:solidFill>
                  <a:srgbClr val="AA802E"/>
                </a:solidFill>
                <a:latin typeface="Montserrat"/>
                <a:ea typeface="Montserrat"/>
                <a:cs typeface="Montserrat"/>
                <a:sym typeface="Montserrat"/>
              </a:endParaRPr>
            </a:p>
            <a:p>
              <a:pPr indent="0" lvl="0" marL="0" rtl="0" algn="l">
                <a:spcBef>
                  <a:spcPts val="0"/>
                </a:spcBef>
                <a:spcAft>
                  <a:spcPts val="0"/>
                </a:spcAft>
                <a:buNone/>
              </a:pPr>
              <a:r>
                <a:t/>
              </a:r>
              <a:endParaRPr b="1" sz="53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4200">
                  <a:solidFill>
                    <a:srgbClr val="AA802E"/>
                  </a:solidFill>
                  <a:latin typeface="Montserrat"/>
                  <a:ea typeface="Montserrat"/>
                  <a:cs typeface="Montserrat"/>
                  <a:sym typeface="Montserrat"/>
                </a:rPr>
                <a:t>JavaScript Tutorial</a:t>
              </a:r>
              <a:endParaRPr b="1" sz="3700">
                <a:solidFill>
                  <a:srgbClr val="AA802E"/>
                </a:solidFill>
                <a:latin typeface="Montserrat"/>
                <a:ea typeface="Montserrat"/>
                <a:cs typeface="Montserrat"/>
                <a:sym typeface="Montserrat"/>
              </a:endParaRPr>
            </a:p>
          </p:txBody>
        </p:sp>
        <p:sp>
          <p:nvSpPr>
            <p:cNvPr id="132" name="Google Shape;132;p33"/>
            <p:cNvSpPr txBox="1"/>
            <p:nvPr/>
          </p:nvSpPr>
          <p:spPr>
            <a:xfrm>
              <a:off x="382850" y="3295700"/>
              <a:ext cx="8199900" cy="4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b="1" lang="en-GB" sz="1900">
                  <a:solidFill>
                    <a:schemeClr val="lt1"/>
                  </a:solidFill>
                  <a:latin typeface="Montserrat"/>
                  <a:ea typeface="Montserrat"/>
                  <a:cs typeface="Montserrat"/>
                  <a:sym typeface="Montserrat"/>
                </a:rPr>
                <a:t>Questions? Drop them in the chat. We'll have dedicated moderators answering questions.</a:t>
              </a:r>
              <a:endParaRPr b="1" sz="2800">
                <a:solidFill>
                  <a:schemeClr val="lt1"/>
                </a:solidFill>
                <a:latin typeface="Montserrat"/>
                <a:ea typeface="Montserrat"/>
                <a:cs typeface="Montserrat"/>
                <a:sym typeface="Montserrat"/>
              </a:endParaRPr>
            </a:p>
          </p:txBody>
        </p:sp>
        <p:pic>
          <p:nvPicPr>
            <p:cNvPr id="133" name="Google Shape;133;p33"/>
            <p:cNvPicPr preferRelativeResize="0"/>
            <p:nvPr/>
          </p:nvPicPr>
          <p:blipFill rotWithShape="1">
            <a:blip r:embed="rId3">
              <a:alphaModFix/>
            </a:blip>
            <a:srcRect b="0" l="0" r="0" t="0"/>
            <a:stretch/>
          </p:blipFill>
          <p:spPr>
            <a:xfrm>
              <a:off x="2886213" y="810263"/>
              <a:ext cx="3193175" cy="626775"/>
            </a:xfrm>
            <a:prstGeom prst="rect">
              <a:avLst/>
            </a:prstGeom>
            <a:noFill/>
            <a:ln>
              <a:noFill/>
            </a:ln>
          </p:spPr>
        </p:pic>
        <p:sp>
          <p:nvSpPr>
            <p:cNvPr id="134" name="Google Shape;134;p33"/>
            <p:cNvSpPr txBox="1"/>
            <p:nvPr/>
          </p:nvSpPr>
          <p:spPr>
            <a:xfrm>
              <a:off x="577975" y="2502100"/>
              <a:ext cx="7638000" cy="538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600">
                  <a:solidFill>
                    <a:srgbClr val="A9FFD7"/>
                  </a:solidFill>
                  <a:latin typeface="Montserrat"/>
                  <a:ea typeface="Montserrat"/>
                  <a:cs typeface="Montserrat"/>
                  <a:sym typeface="Montserrat"/>
                </a:rPr>
                <a:t>The session will start shortly…</a:t>
              </a:r>
              <a:endParaRPr b="1" sz="900">
                <a:solidFill>
                  <a:srgbClr val="C4A542"/>
                </a:solidFill>
                <a:latin typeface="Montserrat"/>
                <a:ea typeface="Montserrat"/>
                <a:cs typeface="Montserrat"/>
                <a:sym typeface="Montserra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2"/>
          <p:cNvSpPr txBox="1"/>
          <p:nvPr/>
        </p:nvSpPr>
        <p:spPr>
          <a:xfrm>
            <a:off x="2170800" y="270775"/>
            <a:ext cx="4950300" cy="600300"/>
          </a:xfrm>
          <a:prstGeom prst="rect">
            <a:avLst/>
          </a:prstGeom>
          <a:solidFill>
            <a:srgbClr val="103452"/>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Conditional Statements</a:t>
            </a:r>
            <a:endParaRPr b="1" sz="3000">
              <a:solidFill>
                <a:schemeClr val="lt1"/>
              </a:solidFill>
              <a:latin typeface="Montserrat"/>
              <a:ea typeface="Montserrat"/>
              <a:cs typeface="Montserrat"/>
              <a:sym typeface="Montserrat"/>
            </a:endParaRPr>
          </a:p>
        </p:txBody>
      </p:sp>
      <p:sp>
        <p:nvSpPr>
          <p:cNvPr id="212" name="Google Shape;212;p42"/>
          <p:cNvSpPr txBox="1"/>
          <p:nvPr/>
        </p:nvSpPr>
        <p:spPr>
          <a:xfrm>
            <a:off x="205650" y="1566950"/>
            <a:ext cx="8732700" cy="2980800"/>
          </a:xfrm>
          <a:prstGeom prst="rect">
            <a:avLst/>
          </a:prstGeom>
          <a:noFill/>
          <a:ln>
            <a:noFill/>
          </a:ln>
        </p:spPr>
        <p:txBody>
          <a:bodyPr anchorCtr="0" anchor="t" bIns="34275" lIns="68575" spcFirstLastPara="1" rIns="68575" wrap="square" tIns="34275">
            <a:noAutofit/>
          </a:bodyPr>
          <a:lstStyle/>
          <a:p>
            <a:pPr indent="-336550" lvl="0" marL="457200" rtl="0" algn="l">
              <a:lnSpc>
                <a:spcPct val="100000"/>
              </a:lnSpc>
              <a:spcBef>
                <a:spcPts val="0"/>
              </a:spcBef>
              <a:spcAft>
                <a:spcPts val="0"/>
              </a:spcAft>
              <a:buClr>
                <a:srgbClr val="FFFFFF"/>
              </a:buClr>
              <a:buSzPts val="1700"/>
              <a:buFont typeface="Montserrat"/>
              <a:buChar char="❖"/>
            </a:pPr>
            <a:r>
              <a:rPr b="1" lang="en-GB" sz="1700">
                <a:solidFill>
                  <a:srgbClr val="FFFFFF"/>
                </a:solidFill>
                <a:latin typeface="Montserrat"/>
                <a:ea typeface="Montserrat"/>
                <a:cs typeface="Montserrat"/>
                <a:sym typeface="Montserrat"/>
              </a:rPr>
              <a:t>Conditional execution</a:t>
            </a:r>
            <a:r>
              <a:rPr lang="en-GB" sz="1700">
                <a:solidFill>
                  <a:srgbClr val="FFFFFF"/>
                </a:solidFill>
                <a:latin typeface="Montserrat"/>
                <a:ea typeface="Montserrat"/>
                <a:cs typeface="Montserrat"/>
                <a:sym typeface="Montserrat"/>
              </a:rPr>
              <a:t> is created with the </a:t>
            </a:r>
            <a:r>
              <a:rPr b="1" lang="en-GB" sz="1700">
                <a:solidFill>
                  <a:srgbClr val="FFFFFF"/>
                </a:solidFill>
                <a:latin typeface="Montserrat"/>
                <a:ea typeface="Montserrat"/>
                <a:cs typeface="Montserrat"/>
                <a:sym typeface="Montserrat"/>
              </a:rPr>
              <a:t>if </a:t>
            </a:r>
            <a:r>
              <a:rPr lang="en-GB" sz="1700">
                <a:solidFill>
                  <a:srgbClr val="FFFFFF"/>
                </a:solidFill>
                <a:latin typeface="Montserrat"/>
                <a:ea typeface="Montserrat"/>
                <a:cs typeface="Montserrat"/>
                <a:sym typeface="Montserrat"/>
              </a:rPr>
              <a:t>keyword in JavaScript.</a:t>
            </a:r>
            <a:endParaRPr sz="1700">
              <a:solidFill>
                <a:srgbClr val="FFFFFF"/>
              </a:solidFill>
              <a:latin typeface="Montserrat"/>
              <a:ea typeface="Montserrat"/>
              <a:cs typeface="Montserrat"/>
              <a:sym typeface="Montserrat"/>
            </a:endParaRPr>
          </a:p>
          <a:p>
            <a:pPr indent="-336550" lvl="0" marL="457200" rtl="0" algn="l">
              <a:lnSpc>
                <a:spcPct val="100000"/>
              </a:lnSpc>
              <a:spcBef>
                <a:spcPts val="100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We want some code to be executed </a:t>
            </a:r>
            <a:r>
              <a:rPr b="1" lang="en-GB" sz="1700">
                <a:solidFill>
                  <a:srgbClr val="FFFFFF"/>
                </a:solidFill>
                <a:latin typeface="Montserrat"/>
                <a:ea typeface="Montserrat"/>
                <a:cs typeface="Montserrat"/>
                <a:sym typeface="Montserrat"/>
              </a:rPr>
              <a:t>if</a:t>
            </a:r>
            <a:r>
              <a:rPr lang="en-GB" sz="1700">
                <a:solidFill>
                  <a:srgbClr val="FFFFFF"/>
                </a:solidFill>
                <a:latin typeface="Montserrat"/>
                <a:ea typeface="Montserrat"/>
                <a:cs typeface="Montserrat"/>
                <a:sym typeface="Montserrat"/>
              </a:rPr>
              <a:t>, and only </a:t>
            </a:r>
            <a:r>
              <a:rPr b="1" lang="en-GB" sz="1700">
                <a:solidFill>
                  <a:srgbClr val="FFFFFF"/>
                </a:solidFill>
                <a:latin typeface="Montserrat"/>
                <a:ea typeface="Montserrat"/>
                <a:cs typeface="Montserrat"/>
                <a:sym typeface="Montserrat"/>
              </a:rPr>
              <a:t>if</a:t>
            </a:r>
            <a:r>
              <a:rPr lang="en-GB" sz="1700">
                <a:solidFill>
                  <a:srgbClr val="FFFFFF"/>
                </a:solidFill>
                <a:latin typeface="Montserrat"/>
                <a:ea typeface="Montserrat"/>
                <a:cs typeface="Montserrat"/>
                <a:sym typeface="Montserrat"/>
              </a:rPr>
              <a:t>, a certain </a:t>
            </a:r>
            <a:r>
              <a:rPr b="1" lang="en-GB" sz="1700">
                <a:solidFill>
                  <a:srgbClr val="FFFFFF"/>
                </a:solidFill>
                <a:latin typeface="Montserrat"/>
                <a:ea typeface="Montserrat"/>
                <a:cs typeface="Montserrat"/>
                <a:sym typeface="Montserrat"/>
              </a:rPr>
              <a:t>condition</a:t>
            </a:r>
            <a:r>
              <a:rPr lang="en-GB" sz="1700">
                <a:solidFill>
                  <a:srgbClr val="FFFFFF"/>
                </a:solidFill>
                <a:latin typeface="Montserrat"/>
                <a:ea typeface="Montserrat"/>
                <a:cs typeface="Montserrat"/>
                <a:sym typeface="Montserrat"/>
              </a:rPr>
              <a:t> holds.</a:t>
            </a:r>
            <a:endParaRPr sz="1700">
              <a:solidFill>
                <a:srgbClr val="FFFFFF"/>
              </a:solidFill>
              <a:latin typeface="Montserrat"/>
              <a:ea typeface="Montserrat"/>
              <a:cs typeface="Montserrat"/>
              <a:sym typeface="Montserrat"/>
            </a:endParaRPr>
          </a:p>
          <a:p>
            <a:pPr indent="-336550" lvl="0" marL="457200" rtl="0" algn="l">
              <a:lnSpc>
                <a:spcPct val="100000"/>
              </a:lnSpc>
              <a:spcBef>
                <a:spcPts val="100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The deciding expression is written after the</a:t>
            </a:r>
            <a:r>
              <a:rPr b="1" lang="en-GB" sz="1700">
                <a:solidFill>
                  <a:srgbClr val="FFFFFF"/>
                </a:solidFill>
                <a:latin typeface="Montserrat"/>
                <a:ea typeface="Montserrat"/>
                <a:cs typeface="Montserrat"/>
                <a:sym typeface="Montserrat"/>
              </a:rPr>
              <a:t> if </a:t>
            </a:r>
            <a:r>
              <a:rPr lang="en-GB" sz="1700">
                <a:solidFill>
                  <a:srgbClr val="FFFFFF"/>
                </a:solidFill>
                <a:latin typeface="Montserrat"/>
                <a:ea typeface="Montserrat"/>
                <a:cs typeface="Montserrat"/>
                <a:sym typeface="Montserrat"/>
              </a:rPr>
              <a:t>keyword, between parentheses, followed by the statement to execute.</a:t>
            </a:r>
            <a:endParaRPr sz="1700">
              <a:solidFill>
                <a:srgbClr val="FFFFFF"/>
              </a:solidFill>
              <a:latin typeface="Montserrat"/>
              <a:ea typeface="Montserrat"/>
              <a:cs typeface="Montserrat"/>
              <a:sym typeface="Montserrat"/>
            </a:endParaRPr>
          </a:p>
          <a:p>
            <a:pPr indent="0" lvl="0" marL="0" rtl="0" algn="l">
              <a:lnSpc>
                <a:spcPct val="100000"/>
              </a:lnSpc>
              <a:spcBef>
                <a:spcPts val="1000"/>
              </a:spcBef>
              <a:spcAft>
                <a:spcPts val="1000"/>
              </a:spcAft>
              <a:buNone/>
            </a:pPr>
            <a:r>
              <a:t/>
            </a:r>
            <a:endParaRPr sz="1700">
              <a:solidFill>
                <a:srgbClr val="FFFFFF"/>
              </a:solidFill>
              <a:latin typeface="Montserrat"/>
              <a:ea typeface="Montserrat"/>
              <a:cs typeface="Montserrat"/>
              <a:sym typeface="Montserrat"/>
            </a:endParaRPr>
          </a:p>
        </p:txBody>
      </p:sp>
      <p:sp>
        <p:nvSpPr>
          <p:cNvPr id="213" name="Google Shape;213;p42"/>
          <p:cNvSpPr txBox="1"/>
          <p:nvPr/>
        </p:nvSpPr>
        <p:spPr>
          <a:xfrm>
            <a:off x="645450" y="871075"/>
            <a:ext cx="7853100" cy="631200"/>
          </a:xfrm>
          <a:prstGeom prst="rect">
            <a:avLst/>
          </a:prstGeom>
          <a:noFill/>
          <a:ln>
            <a:noFill/>
          </a:ln>
        </p:spPr>
        <p:txBody>
          <a:bodyPr anchorCtr="0" anchor="t" bIns="68575" lIns="68575" spcFirstLastPara="1" rIns="68575" wrap="square" tIns="68575">
            <a:spAutoFit/>
          </a:bodyPr>
          <a:lstStyle/>
          <a:p>
            <a:pPr indent="0" lvl="0" marL="0" rtl="0" algn="ctr">
              <a:lnSpc>
                <a:spcPct val="100000"/>
              </a:lnSpc>
              <a:spcBef>
                <a:spcPts val="1100"/>
              </a:spcBef>
              <a:spcAft>
                <a:spcPts val="300"/>
              </a:spcAft>
              <a:buNone/>
            </a:pPr>
            <a:r>
              <a:rPr b="1" lang="en-GB" sz="1600">
                <a:solidFill>
                  <a:srgbClr val="AA802E"/>
                </a:solidFill>
                <a:latin typeface="Montserrat"/>
                <a:ea typeface="Montserrat"/>
                <a:cs typeface="Montserrat"/>
                <a:sym typeface="Montserrat"/>
              </a:rPr>
              <a:t>Statements that perform different actions depending on whether a condition evaluates to true or false. </a:t>
            </a:r>
            <a:endParaRPr b="1" sz="1600">
              <a:solidFill>
                <a:srgbClr val="AA802E"/>
              </a:solidFill>
              <a:latin typeface="Montserrat"/>
              <a:ea typeface="Montserrat"/>
              <a:cs typeface="Montserrat"/>
              <a:sym typeface="Montserrat"/>
            </a:endParaRPr>
          </a:p>
        </p:txBody>
      </p:sp>
      <p:pic>
        <p:nvPicPr>
          <p:cNvPr id="214" name="Google Shape;214;p42"/>
          <p:cNvPicPr preferRelativeResize="0"/>
          <p:nvPr/>
        </p:nvPicPr>
        <p:blipFill rotWithShape="1">
          <a:blip r:embed="rId3">
            <a:alphaModFix/>
          </a:blip>
          <a:srcRect b="3400" l="10531" r="8148" t="0"/>
          <a:stretch/>
        </p:blipFill>
        <p:spPr>
          <a:xfrm>
            <a:off x="2317150" y="3407275"/>
            <a:ext cx="4509700" cy="99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3"/>
          <p:cNvSpPr txBox="1"/>
          <p:nvPr/>
        </p:nvSpPr>
        <p:spPr>
          <a:xfrm>
            <a:off x="279600" y="1080325"/>
            <a:ext cx="8584800" cy="2736300"/>
          </a:xfrm>
          <a:prstGeom prst="rect">
            <a:avLst/>
          </a:prstGeom>
          <a:noFill/>
          <a:ln>
            <a:noFill/>
          </a:ln>
        </p:spPr>
        <p:txBody>
          <a:bodyPr anchorCtr="0" anchor="t" bIns="34275" lIns="68575" spcFirstLastPara="1" rIns="68575" wrap="square" tIns="34275">
            <a:noAutofit/>
          </a:bodyPr>
          <a:lstStyle/>
          <a:p>
            <a:pPr indent="-336550" lvl="0" marL="457200" rtl="0" algn="l">
              <a:lnSpc>
                <a:spcPct val="100000"/>
              </a:lnSpc>
              <a:spcBef>
                <a:spcPts val="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You can use the </a:t>
            </a:r>
            <a:r>
              <a:rPr b="1" lang="en-GB" sz="1700">
                <a:solidFill>
                  <a:srgbClr val="FFFFFF"/>
                </a:solidFill>
                <a:latin typeface="Montserrat"/>
                <a:ea typeface="Montserrat"/>
                <a:cs typeface="Montserrat"/>
                <a:sym typeface="Montserrat"/>
              </a:rPr>
              <a:t>else keyword</a:t>
            </a:r>
            <a:r>
              <a:rPr lang="en-GB" sz="1700">
                <a:solidFill>
                  <a:srgbClr val="FFFFFF"/>
                </a:solidFill>
                <a:latin typeface="Montserrat"/>
                <a:ea typeface="Montserrat"/>
                <a:cs typeface="Montserrat"/>
                <a:sym typeface="Montserrat"/>
              </a:rPr>
              <a:t>, together with </a:t>
            </a:r>
            <a:r>
              <a:rPr b="1" lang="en-GB" sz="1700">
                <a:solidFill>
                  <a:srgbClr val="FFFFFF"/>
                </a:solidFill>
                <a:latin typeface="Montserrat"/>
                <a:ea typeface="Montserrat"/>
                <a:cs typeface="Montserrat"/>
                <a:sym typeface="Montserrat"/>
              </a:rPr>
              <a:t>if</a:t>
            </a:r>
            <a:r>
              <a:rPr lang="en-GB" sz="1700">
                <a:solidFill>
                  <a:srgbClr val="FFFFFF"/>
                </a:solidFill>
                <a:latin typeface="Montserrat"/>
                <a:ea typeface="Montserrat"/>
                <a:cs typeface="Montserrat"/>
                <a:sym typeface="Montserrat"/>
              </a:rPr>
              <a:t>, to create two separate, </a:t>
            </a:r>
            <a:r>
              <a:rPr b="1" lang="en-GB" sz="1700">
                <a:solidFill>
                  <a:srgbClr val="FFFFFF"/>
                </a:solidFill>
                <a:latin typeface="Montserrat"/>
                <a:ea typeface="Montserrat"/>
                <a:cs typeface="Montserrat"/>
                <a:sym typeface="Montserrat"/>
              </a:rPr>
              <a:t>alternative execution </a:t>
            </a:r>
            <a:r>
              <a:rPr lang="en-GB" sz="1700">
                <a:solidFill>
                  <a:srgbClr val="FFFFFF"/>
                </a:solidFill>
                <a:latin typeface="Montserrat"/>
                <a:ea typeface="Montserrat"/>
                <a:cs typeface="Montserrat"/>
                <a:sym typeface="Montserrat"/>
              </a:rPr>
              <a:t>paths.</a:t>
            </a:r>
            <a:endParaRPr sz="1700">
              <a:solidFill>
                <a:srgbClr val="FFFFFF"/>
              </a:solidFill>
              <a:latin typeface="Montserrat"/>
              <a:ea typeface="Montserrat"/>
              <a:cs typeface="Montserrat"/>
              <a:sym typeface="Montserrat"/>
            </a:endParaRPr>
          </a:p>
          <a:p>
            <a:pPr indent="0" lvl="0" marL="0" rtl="0" algn="l">
              <a:lnSpc>
                <a:spcPct val="100000"/>
              </a:lnSpc>
              <a:spcBef>
                <a:spcPts val="1000"/>
              </a:spcBef>
              <a:spcAft>
                <a:spcPts val="0"/>
              </a:spcAft>
              <a:buNone/>
            </a:pPr>
            <a:r>
              <a:t/>
            </a:r>
            <a:endParaRPr sz="1700">
              <a:solidFill>
                <a:srgbClr val="FFFFFF"/>
              </a:solidFill>
              <a:latin typeface="Montserrat"/>
              <a:ea typeface="Montserrat"/>
              <a:cs typeface="Montserrat"/>
              <a:sym typeface="Montserrat"/>
            </a:endParaRPr>
          </a:p>
          <a:p>
            <a:pPr indent="0" lvl="0" marL="0" rtl="0" algn="l">
              <a:lnSpc>
                <a:spcPct val="100000"/>
              </a:lnSpc>
              <a:spcBef>
                <a:spcPts val="1000"/>
              </a:spcBef>
              <a:spcAft>
                <a:spcPts val="0"/>
              </a:spcAft>
              <a:buNone/>
            </a:pPr>
            <a:r>
              <a:t/>
            </a:r>
            <a:endParaRPr sz="1700">
              <a:solidFill>
                <a:srgbClr val="FFFFFF"/>
              </a:solidFill>
              <a:latin typeface="Montserrat"/>
              <a:ea typeface="Montserrat"/>
              <a:cs typeface="Montserrat"/>
              <a:sym typeface="Montserrat"/>
            </a:endParaRPr>
          </a:p>
          <a:p>
            <a:pPr indent="0" lvl="0" marL="0" rtl="0" algn="l">
              <a:lnSpc>
                <a:spcPct val="100000"/>
              </a:lnSpc>
              <a:spcBef>
                <a:spcPts val="1000"/>
              </a:spcBef>
              <a:spcAft>
                <a:spcPts val="0"/>
              </a:spcAft>
              <a:buNone/>
            </a:pPr>
            <a:r>
              <a:t/>
            </a:r>
            <a:endParaRPr sz="1700">
              <a:solidFill>
                <a:srgbClr val="FFFFFF"/>
              </a:solidFill>
              <a:latin typeface="Montserrat"/>
              <a:ea typeface="Montserrat"/>
              <a:cs typeface="Montserrat"/>
              <a:sym typeface="Montserrat"/>
            </a:endParaRPr>
          </a:p>
          <a:p>
            <a:pPr indent="-336550" lvl="0" marL="457200" rtl="0" algn="l">
              <a:lnSpc>
                <a:spcPct val="100000"/>
              </a:lnSpc>
              <a:spcBef>
                <a:spcPts val="1000"/>
              </a:spcBef>
              <a:spcAft>
                <a:spcPts val="1000"/>
              </a:spcAft>
              <a:buClr>
                <a:srgbClr val="FFFFFF"/>
              </a:buClr>
              <a:buSzPts val="1700"/>
              <a:buFont typeface="Montserrat"/>
              <a:buChar char="❖"/>
            </a:pPr>
            <a:r>
              <a:rPr lang="en-GB" sz="1700">
                <a:solidFill>
                  <a:srgbClr val="FFFFFF"/>
                </a:solidFill>
                <a:latin typeface="Montserrat"/>
                <a:ea typeface="Montserrat"/>
                <a:cs typeface="Montserrat"/>
                <a:sym typeface="Montserrat"/>
              </a:rPr>
              <a:t>If you have more than two paths to choose from, you can “chain” multiple if/else pairs together.</a:t>
            </a:r>
            <a:endParaRPr sz="1700">
              <a:solidFill>
                <a:srgbClr val="FFFFFF"/>
              </a:solidFill>
              <a:latin typeface="Montserrat"/>
              <a:ea typeface="Montserrat"/>
              <a:cs typeface="Montserrat"/>
              <a:sym typeface="Montserrat"/>
            </a:endParaRPr>
          </a:p>
        </p:txBody>
      </p:sp>
      <p:pic>
        <p:nvPicPr>
          <p:cNvPr id="220" name="Google Shape;220;p43"/>
          <p:cNvPicPr preferRelativeResize="0"/>
          <p:nvPr/>
        </p:nvPicPr>
        <p:blipFill rotWithShape="1">
          <a:blip r:embed="rId3">
            <a:alphaModFix/>
          </a:blip>
          <a:srcRect b="0" l="10118" r="6114" t="0"/>
          <a:stretch/>
        </p:blipFill>
        <p:spPr>
          <a:xfrm>
            <a:off x="2828812" y="1706375"/>
            <a:ext cx="3486374" cy="1151400"/>
          </a:xfrm>
          <a:prstGeom prst="rect">
            <a:avLst/>
          </a:prstGeom>
          <a:noFill/>
          <a:ln>
            <a:noFill/>
          </a:ln>
        </p:spPr>
      </p:pic>
      <p:sp>
        <p:nvSpPr>
          <p:cNvPr id="221" name="Google Shape;221;p43"/>
          <p:cNvSpPr txBox="1"/>
          <p:nvPr/>
        </p:nvSpPr>
        <p:spPr>
          <a:xfrm>
            <a:off x="2170800" y="392900"/>
            <a:ext cx="4950300" cy="600300"/>
          </a:xfrm>
          <a:prstGeom prst="rect">
            <a:avLst/>
          </a:prstGeom>
          <a:solidFill>
            <a:srgbClr val="103452"/>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Conditional Statements</a:t>
            </a:r>
            <a:endParaRPr b="1" sz="3000">
              <a:solidFill>
                <a:schemeClr val="lt1"/>
              </a:solidFill>
              <a:latin typeface="Montserrat"/>
              <a:ea typeface="Montserrat"/>
              <a:cs typeface="Montserrat"/>
              <a:sym typeface="Montserrat"/>
            </a:endParaRPr>
          </a:p>
        </p:txBody>
      </p:sp>
      <p:pic>
        <p:nvPicPr>
          <p:cNvPr id="222" name="Google Shape;222;p43"/>
          <p:cNvPicPr preferRelativeResize="0"/>
          <p:nvPr/>
        </p:nvPicPr>
        <p:blipFill rotWithShape="1">
          <a:blip r:embed="rId4">
            <a:alphaModFix/>
          </a:blip>
          <a:srcRect b="0" l="17170" r="0" t="0"/>
          <a:stretch/>
        </p:blipFill>
        <p:spPr>
          <a:xfrm>
            <a:off x="3572088" y="3525250"/>
            <a:ext cx="1999801" cy="129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nvSpPr>
        <p:spPr>
          <a:xfrm>
            <a:off x="1567375" y="203525"/>
            <a:ext cx="57717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Trace Tables</a:t>
            </a:r>
            <a:endParaRPr b="1" sz="3000">
              <a:solidFill>
                <a:schemeClr val="lt1"/>
              </a:solidFill>
              <a:latin typeface="Montserrat"/>
              <a:ea typeface="Montserrat"/>
              <a:cs typeface="Montserrat"/>
              <a:sym typeface="Montserrat"/>
            </a:endParaRPr>
          </a:p>
        </p:txBody>
      </p:sp>
      <p:sp>
        <p:nvSpPr>
          <p:cNvPr id="228" name="Google Shape;228;p44"/>
          <p:cNvSpPr txBox="1"/>
          <p:nvPr/>
        </p:nvSpPr>
        <p:spPr>
          <a:xfrm>
            <a:off x="645450" y="783350"/>
            <a:ext cx="7853100" cy="631200"/>
          </a:xfrm>
          <a:prstGeom prst="rect">
            <a:avLst/>
          </a:prstGeom>
          <a:noFill/>
          <a:ln>
            <a:noFill/>
          </a:ln>
        </p:spPr>
        <p:txBody>
          <a:bodyPr anchorCtr="0" anchor="t" bIns="68575" lIns="68575" spcFirstLastPara="1" rIns="68575" wrap="square" tIns="68575">
            <a:spAutoFit/>
          </a:bodyPr>
          <a:lstStyle/>
          <a:p>
            <a:pPr indent="0" lvl="0" marL="0" rtl="0" algn="ctr">
              <a:lnSpc>
                <a:spcPct val="100000"/>
              </a:lnSpc>
              <a:spcBef>
                <a:spcPts val="1100"/>
              </a:spcBef>
              <a:spcAft>
                <a:spcPts val="300"/>
              </a:spcAft>
              <a:buNone/>
            </a:pPr>
            <a:r>
              <a:rPr b="1" lang="en-GB" sz="1600">
                <a:solidFill>
                  <a:srgbClr val="AA802E"/>
                </a:solidFill>
                <a:latin typeface="Montserrat"/>
                <a:ea typeface="Montserrat"/>
                <a:cs typeface="Montserrat"/>
                <a:sym typeface="Montserrat"/>
              </a:rPr>
              <a:t>A technique used to test a program and predict, step-by-step, how the computer will run it.</a:t>
            </a:r>
            <a:endParaRPr b="1" sz="1600">
              <a:solidFill>
                <a:srgbClr val="AA802E"/>
              </a:solidFill>
              <a:latin typeface="Montserrat"/>
              <a:ea typeface="Montserrat"/>
              <a:cs typeface="Montserrat"/>
              <a:sym typeface="Montserrat"/>
            </a:endParaRPr>
          </a:p>
        </p:txBody>
      </p:sp>
      <p:pic>
        <p:nvPicPr>
          <p:cNvPr id="229" name="Google Shape;229;p44"/>
          <p:cNvPicPr preferRelativeResize="0"/>
          <p:nvPr/>
        </p:nvPicPr>
        <p:blipFill rotWithShape="1">
          <a:blip r:embed="rId3">
            <a:alphaModFix/>
          </a:blip>
          <a:srcRect b="0" l="15063" r="6400" t="5589"/>
          <a:stretch/>
        </p:blipFill>
        <p:spPr>
          <a:xfrm>
            <a:off x="1149725" y="2358700"/>
            <a:ext cx="2410300" cy="1165425"/>
          </a:xfrm>
          <a:prstGeom prst="rect">
            <a:avLst/>
          </a:prstGeom>
          <a:noFill/>
          <a:ln>
            <a:noFill/>
          </a:ln>
        </p:spPr>
      </p:pic>
      <p:graphicFrame>
        <p:nvGraphicFramePr>
          <p:cNvPr id="230" name="Google Shape;230;p44"/>
          <p:cNvGraphicFramePr/>
          <p:nvPr/>
        </p:nvGraphicFramePr>
        <p:xfrm>
          <a:off x="4169075" y="1989050"/>
          <a:ext cx="3000000" cy="3000000"/>
        </p:xfrm>
        <a:graphic>
          <a:graphicData uri="http://schemas.openxmlformats.org/drawingml/2006/table">
            <a:tbl>
              <a:tblPr>
                <a:noFill/>
                <a:tableStyleId>{02F2E062-B40F-4ABC-A4AA-8154A93AF201}</a:tableStyleId>
              </a:tblPr>
              <a:tblGrid>
                <a:gridCol w="642400"/>
                <a:gridCol w="642400"/>
                <a:gridCol w="642400"/>
                <a:gridCol w="642400"/>
                <a:gridCol w="600400"/>
              </a:tblGrid>
              <a:tr h="350700">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line</a:t>
                      </a:r>
                      <a:endParaRPr sz="1300">
                        <a:solidFill>
                          <a:schemeClr val="lt1"/>
                        </a:solidFill>
                        <a:latin typeface="Montserrat"/>
                        <a:ea typeface="Montserrat"/>
                        <a:cs typeface="Montserrat"/>
                        <a:sym typeface="Montserrat"/>
                      </a:endParaRPr>
                    </a:p>
                  </a:txBody>
                  <a:tcPr marT="91425" marB="91425" marR="91425" marL="91425">
                    <a:solidFill>
                      <a:srgbClr val="1155CC"/>
                    </a:solidFill>
                  </a:tcPr>
                </a:tc>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a</a:t>
                      </a:r>
                      <a:endParaRPr sz="1300">
                        <a:solidFill>
                          <a:schemeClr val="lt1"/>
                        </a:solidFill>
                        <a:latin typeface="Montserrat"/>
                        <a:ea typeface="Montserrat"/>
                        <a:cs typeface="Montserrat"/>
                        <a:sym typeface="Montserrat"/>
                      </a:endParaRPr>
                    </a:p>
                  </a:txBody>
                  <a:tcPr marT="91425" marB="91425" marR="91425" marL="91425">
                    <a:solidFill>
                      <a:srgbClr val="1155CC"/>
                    </a:solidFill>
                  </a:tcPr>
                </a:tc>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b</a:t>
                      </a:r>
                      <a:endParaRPr sz="1300">
                        <a:solidFill>
                          <a:schemeClr val="lt1"/>
                        </a:solidFill>
                        <a:latin typeface="Montserrat"/>
                        <a:ea typeface="Montserrat"/>
                        <a:cs typeface="Montserrat"/>
                        <a:sym typeface="Montserrat"/>
                      </a:endParaRPr>
                    </a:p>
                  </a:txBody>
                  <a:tcPr marT="91425" marB="91425" marR="91425" marL="91425">
                    <a:solidFill>
                      <a:srgbClr val="1155CC"/>
                    </a:solidFill>
                  </a:tcPr>
                </a:tc>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total</a:t>
                      </a:r>
                      <a:endParaRPr sz="1300">
                        <a:solidFill>
                          <a:schemeClr val="lt1"/>
                        </a:solidFill>
                        <a:latin typeface="Montserrat"/>
                        <a:ea typeface="Montserrat"/>
                        <a:cs typeface="Montserrat"/>
                        <a:sym typeface="Montserrat"/>
                      </a:endParaRPr>
                    </a:p>
                  </a:txBody>
                  <a:tcPr marT="91425" marB="91425" marR="91425" marL="91425">
                    <a:solidFill>
                      <a:srgbClr val="1155CC"/>
                    </a:solidFill>
                  </a:tcPr>
                </a:tc>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log</a:t>
                      </a:r>
                      <a:endParaRPr sz="1300">
                        <a:solidFill>
                          <a:schemeClr val="lt1"/>
                        </a:solidFill>
                        <a:latin typeface="Montserrat"/>
                        <a:ea typeface="Montserrat"/>
                        <a:cs typeface="Montserrat"/>
                        <a:sym typeface="Montserrat"/>
                      </a:endParaRPr>
                    </a:p>
                  </a:txBody>
                  <a:tcPr marT="91425" marB="91425" marR="91425" marL="91425">
                    <a:solidFill>
                      <a:srgbClr val="1155CC"/>
                    </a:solidFill>
                  </a:tcPr>
                </a:tc>
              </a:tr>
              <a:tr h="350700">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1</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10</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r>
              <a:tr h="350700">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2</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6</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r>
              <a:tr h="350700">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3</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16</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r>
              <a:tr h="350700">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4</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c>
                  <a:txBody>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16</a:t>
                      </a:r>
                      <a:endParaRPr sz="1300">
                        <a:solidFill>
                          <a:schemeClr val="lt1"/>
                        </a:solidFill>
                        <a:latin typeface="Montserrat"/>
                        <a:ea typeface="Montserrat"/>
                        <a:cs typeface="Montserrat"/>
                        <a:sym typeface="Montserrat"/>
                      </a:endParaRPr>
                    </a:p>
                  </a:txBody>
                  <a:tcPr marT="91425" marB="91425" marR="91425" marL="91425">
                    <a:solidFill>
                      <a:schemeClr val="dk1"/>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nvSpPr>
        <p:spPr>
          <a:xfrm>
            <a:off x="1686175" y="316425"/>
            <a:ext cx="57717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Stack Trace</a:t>
            </a:r>
            <a:endParaRPr b="1" sz="3000">
              <a:solidFill>
                <a:schemeClr val="lt1"/>
              </a:solidFill>
              <a:latin typeface="Montserrat"/>
              <a:ea typeface="Montserrat"/>
              <a:cs typeface="Montserrat"/>
              <a:sym typeface="Montserrat"/>
            </a:endParaRPr>
          </a:p>
        </p:txBody>
      </p:sp>
      <p:sp>
        <p:nvSpPr>
          <p:cNvPr id="236" name="Google Shape;236;p45"/>
          <p:cNvSpPr txBox="1"/>
          <p:nvPr/>
        </p:nvSpPr>
        <p:spPr>
          <a:xfrm>
            <a:off x="279600" y="1311100"/>
            <a:ext cx="8584800" cy="2839800"/>
          </a:xfrm>
          <a:prstGeom prst="rect">
            <a:avLst/>
          </a:prstGeom>
          <a:noFill/>
          <a:ln>
            <a:noFill/>
          </a:ln>
        </p:spPr>
        <p:txBody>
          <a:bodyPr anchorCtr="0" anchor="t" bIns="34275" lIns="68575" spcFirstLastPara="1" rIns="68575" wrap="square" tIns="34275">
            <a:noAutofit/>
          </a:bodyPr>
          <a:lstStyle/>
          <a:p>
            <a:pPr indent="-336550" lvl="0" marL="457200" rtl="0" algn="l">
              <a:spcBef>
                <a:spcPts val="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Analysing the stack trace helps pinpoint the </a:t>
            </a:r>
            <a:r>
              <a:rPr b="1" lang="en-GB" sz="1700">
                <a:solidFill>
                  <a:srgbClr val="FFFFFF"/>
                </a:solidFill>
                <a:latin typeface="Montserrat"/>
                <a:ea typeface="Montserrat"/>
                <a:cs typeface="Montserrat"/>
                <a:sym typeface="Montserrat"/>
              </a:rPr>
              <a:t>exact location of the error</a:t>
            </a:r>
            <a:r>
              <a:rPr lang="en-GB" sz="1700">
                <a:solidFill>
                  <a:srgbClr val="FFFFFF"/>
                </a:solidFill>
                <a:latin typeface="Montserrat"/>
                <a:ea typeface="Montserrat"/>
                <a:cs typeface="Montserrat"/>
                <a:sym typeface="Montserrat"/>
              </a:rPr>
              <a:t>.</a:t>
            </a:r>
            <a:endParaRPr sz="1700">
              <a:solidFill>
                <a:srgbClr val="FFFFFF"/>
              </a:solidFill>
              <a:latin typeface="Montserrat"/>
              <a:ea typeface="Montserrat"/>
              <a:cs typeface="Montserrat"/>
              <a:sym typeface="Montserrat"/>
            </a:endParaRPr>
          </a:p>
          <a:p>
            <a:pPr indent="-336550" lvl="0" marL="457200" rtl="0" algn="l">
              <a:spcBef>
                <a:spcPts val="1000"/>
              </a:spcBef>
              <a:spcAft>
                <a:spcPts val="0"/>
              </a:spcAft>
              <a:buClr>
                <a:srgbClr val="FFFFFF"/>
              </a:buClr>
              <a:buSzPts val="1700"/>
              <a:buFont typeface="Montserrat"/>
              <a:buChar char="❖"/>
            </a:pPr>
            <a:r>
              <a:rPr b="1" lang="en-GB" sz="1700">
                <a:solidFill>
                  <a:srgbClr val="FFFFFF"/>
                </a:solidFill>
                <a:latin typeface="Montserrat"/>
                <a:ea typeface="Montserrat"/>
                <a:cs typeface="Montserrat"/>
                <a:sym typeface="Montserrat"/>
              </a:rPr>
              <a:t>Woof, foo and bar</a:t>
            </a:r>
            <a:r>
              <a:rPr lang="en-GB" sz="1700">
                <a:solidFill>
                  <a:srgbClr val="FFFFFF"/>
                </a:solidFill>
                <a:latin typeface="Montserrat"/>
                <a:ea typeface="Montserrat"/>
                <a:cs typeface="Montserrat"/>
                <a:sym typeface="Montserrat"/>
              </a:rPr>
              <a:t> are the functions that were called. </a:t>
            </a:r>
            <a:endParaRPr sz="1700">
              <a:solidFill>
                <a:srgbClr val="FFFFFF"/>
              </a:solidFill>
              <a:latin typeface="Montserrat"/>
              <a:ea typeface="Montserrat"/>
              <a:cs typeface="Montserrat"/>
              <a:sym typeface="Montserrat"/>
            </a:endParaRPr>
          </a:p>
          <a:p>
            <a:pPr indent="-336550" lvl="1" marL="914400" rtl="0" algn="l">
              <a:spcBef>
                <a:spcPts val="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The bottom most line shows the line number where </a:t>
            </a:r>
            <a:r>
              <a:rPr b="1" lang="en-GB" sz="1700">
                <a:solidFill>
                  <a:srgbClr val="FFFFFF"/>
                </a:solidFill>
                <a:latin typeface="Montserrat"/>
                <a:ea typeface="Montserrat"/>
                <a:cs typeface="Montserrat"/>
                <a:sym typeface="Montserrat"/>
              </a:rPr>
              <a:t>bar</a:t>
            </a:r>
            <a:r>
              <a:rPr lang="en-GB" sz="1700">
                <a:solidFill>
                  <a:srgbClr val="FFFFFF"/>
                </a:solidFill>
                <a:latin typeface="Montserrat"/>
                <a:ea typeface="Montserrat"/>
                <a:cs typeface="Montserrat"/>
                <a:sym typeface="Montserrat"/>
              </a:rPr>
              <a:t> was called, it says the function was called at line </a:t>
            </a:r>
            <a:r>
              <a:rPr b="1" lang="en-GB" sz="1700">
                <a:solidFill>
                  <a:srgbClr val="FFFFFF"/>
                </a:solidFill>
                <a:latin typeface="Montserrat"/>
                <a:ea typeface="Montserrat"/>
                <a:cs typeface="Montserrat"/>
                <a:sym typeface="Montserrat"/>
              </a:rPr>
              <a:t>108</a:t>
            </a:r>
            <a:r>
              <a:rPr lang="en-GB" sz="1700">
                <a:solidFill>
                  <a:srgbClr val="FFFFFF"/>
                </a:solidFill>
                <a:latin typeface="Montserrat"/>
                <a:ea typeface="Montserrat"/>
                <a:cs typeface="Montserrat"/>
                <a:sym typeface="Montserrat"/>
              </a:rPr>
              <a:t>. </a:t>
            </a:r>
            <a:endParaRPr sz="1700">
              <a:solidFill>
                <a:srgbClr val="FFFFFF"/>
              </a:solidFill>
              <a:latin typeface="Montserrat"/>
              <a:ea typeface="Montserrat"/>
              <a:cs typeface="Montserrat"/>
              <a:sym typeface="Montserrat"/>
            </a:endParaRPr>
          </a:p>
          <a:p>
            <a:pPr indent="-336550" lvl="1" marL="914400" rtl="0" algn="l">
              <a:spcBef>
                <a:spcPts val="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From here we can see that </a:t>
            </a:r>
            <a:r>
              <a:rPr b="1" lang="en-GB" sz="1700">
                <a:solidFill>
                  <a:srgbClr val="FFFFFF"/>
                </a:solidFill>
                <a:latin typeface="Montserrat"/>
                <a:ea typeface="Montserrat"/>
                <a:cs typeface="Montserrat"/>
                <a:sym typeface="Montserrat"/>
              </a:rPr>
              <a:t>bar</a:t>
            </a:r>
            <a:r>
              <a:rPr lang="en-GB" sz="1700">
                <a:solidFill>
                  <a:srgbClr val="FFFFFF"/>
                </a:solidFill>
                <a:latin typeface="Montserrat"/>
                <a:ea typeface="Montserrat"/>
                <a:cs typeface="Montserrat"/>
                <a:sym typeface="Montserrat"/>
              </a:rPr>
              <a:t> was called first, which later called the function </a:t>
            </a:r>
            <a:r>
              <a:rPr b="1" lang="en-GB" sz="1700">
                <a:solidFill>
                  <a:srgbClr val="FFFFFF"/>
                </a:solidFill>
                <a:latin typeface="Montserrat"/>
                <a:ea typeface="Montserrat"/>
                <a:cs typeface="Montserrat"/>
                <a:sym typeface="Montserrat"/>
              </a:rPr>
              <a:t>foo.</a:t>
            </a:r>
            <a:r>
              <a:rPr lang="en-GB" sz="1700">
                <a:solidFill>
                  <a:srgbClr val="FFFFFF"/>
                </a:solidFill>
                <a:latin typeface="Montserrat"/>
                <a:ea typeface="Montserrat"/>
                <a:cs typeface="Montserrat"/>
                <a:sym typeface="Montserrat"/>
              </a:rPr>
              <a:t> </a:t>
            </a:r>
            <a:endParaRPr sz="1700">
              <a:solidFill>
                <a:srgbClr val="FFFFFF"/>
              </a:solidFill>
              <a:latin typeface="Montserrat"/>
              <a:ea typeface="Montserrat"/>
              <a:cs typeface="Montserrat"/>
              <a:sym typeface="Montserrat"/>
            </a:endParaRPr>
          </a:p>
          <a:p>
            <a:pPr indent="-336550" lvl="1" marL="914400" rtl="0" algn="l">
              <a:spcBef>
                <a:spcPts val="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After that </a:t>
            </a:r>
            <a:r>
              <a:rPr b="1" lang="en-GB" sz="1700">
                <a:solidFill>
                  <a:srgbClr val="FFFFFF"/>
                </a:solidFill>
                <a:latin typeface="Montserrat"/>
                <a:ea typeface="Montserrat"/>
                <a:cs typeface="Montserrat"/>
                <a:sym typeface="Montserrat"/>
              </a:rPr>
              <a:t>foo</a:t>
            </a:r>
            <a:r>
              <a:rPr lang="en-GB" sz="1700">
                <a:solidFill>
                  <a:srgbClr val="FFFFFF"/>
                </a:solidFill>
                <a:latin typeface="Montserrat"/>
                <a:ea typeface="Montserrat"/>
                <a:cs typeface="Montserrat"/>
                <a:sym typeface="Montserrat"/>
              </a:rPr>
              <a:t> called the function </a:t>
            </a:r>
            <a:r>
              <a:rPr b="1" lang="en-GB" sz="1700">
                <a:solidFill>
                  <a:srgbClr val="FFFFFF"/>
                </a:solidFill>
                <a:latin typeface="Montserrat"/>
                <a:ea typeface="Montserrat"/>
                <a:cs typeface="Montserrat"/>
                <a:sym typeface="Montserrat"/>
              </a:rPr>
              <a:t>woof.</a:t>
            </a:r>
            <a:r>
              <a:rPr lang="en-GB" sz="1700">
                <a:solidFill>
                  <a:srgbClr val="FFFFFF"/>
                </a:solidFill>
                <a:latin typeface="Montserrat"/>
                <a:ea typeface="Montserrat"/>
                <a:cs typeface="Montserrat"/>
                <a:sym typeface="Montserrat"/>
              </a:rPr>
              <a:t> This indicates that the source of the error is </a:t>
            </a:r>
            <a:r>
              <a:rPr b="1" lang="en-GB" sz="1700">
                <a:solidFill>
                  <a:srgbClr val="FFFFFF"/>
                </a:solidFill>
                <a:latin typeface="Montserrat"/>
                <a:ea typeface="Montserrat"/>
                <a:cs typeface="Montserrat"/>
                <a:sym typeface="Montserrat"/>
              </a:rPr>
              <a:t>woof.</a:t>
            </a:r>
            <a:endParaRPr b="1" sz="1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700">
              <a:solidFill>
                <a:srgbClr val="FFFFFF"/>
              </a:solidFill>
              <a:latin typeface="Montserrat"/>
              <a:ea typeface="Montserrat"/>
              <a:cs typeface="Montserrat"/>
              <a:sym typeface="Montserrat"/>
            </a:endParaRPr>
          </a:p>
          <a:p>
            <a:pPr indent="0" lvl="0" marL="0" rtl="0" algn="l">
              <a:lnSpc>
                <a:spcPct val="100000"/>
              </a:lnSpc>
              <a:spcBef>
                <a:spcPts val="1000"/>
              </a:spcBef>
              <a:spcAft>
                <a:spcPts val="1000"/>
              </a:spcAft>
              <a:buNone/>
            </a:pPr>
            <a:r>
              <a:t/>
            </a:r>
            <a:endParaRPr sz="1700">
              <a:solidFill>
                <a:srgbClr val="FFFFFF"/>
              </a:solidFill>
              <a:latin typeface="Montserrat"/>
              <a:ea typeface="Montserrat"/>
              <a:cs typeface="Montserrat"/>
              <a:sym typeface="Montserrat"/>
            </a:endParaRPr>
          </a:p>
        </p:txBody>
      </p:sp>
      <p:sp>
        <p:nvSpPr>
          <p:cNvPr id="237" name="Google Shape;237;p45"/>
          <p:cNvSpPr txBox="1"/>
          <p:nvPr/>
        </p:nvSpPr>
        <p:spPr>
          <a:xfrm>
            <a:off x="645463" y="860700"/>
            <a:ext cx="7853100" cy="384900"/>
          </a:xfrm>
          <a:prstGeom prst="rect">
            <a:avLst/>
          </a:prstGeom>
          <a:noFill/>
          <a:ln>
            <a:noFill/>
          </a:ln>
        </p:spPr>
        <p:txBody>
          <a:bodyPr anchorCtr="0" anchor="t" bIns="68575" lIns="68575" spcFirstLastPara="1" rIns="68575" wrap="square" tIns="68575">
            <a:spAutoFit/>
          </a:bodyPr>
          <a:lstStyle/>
          <a:p>
            <a:pPr indent="0" lvl="0" marL="0" rtl="0" algn="ctr">
              <a:spcBef>
                <a:spcPts val="1100"/>
              </a:spcBef>
              <a:spcAft>
                <a:spcPts val="300"/>
              </a:spcAft>
              <a:buNone/>
            </a:pPr>
            <a:r>
              <a:rPr b="1" lang="en-GB" sz="1600">
                <a:solidFill>
                  <a:srgbClr val="AA802E"/>
                </a:solidFill>
                <a:latin typeface="Montserrat"/>
                <a:ea typeface="Montserrat"/>
                <a:cs typeface="Montserrat"/>
                <a:sym typeface="Montserrat"/>
              </a:rPr>
              <a:t>A detailed report of function calls leading to an error.</a:t>
            </a:r>
            <a:endParaRPr b="1" sz="1600">
              <a:solidFill>
                <a:srgbClr val="AA802E"/>
              </a:solidFill>
              <a:latin typeface="Montserrat"/>
              <a:ea typeface="Montserrat"/>
              <a:cs typeface="Montserrat"/>
              <a:sym typeface="Montserrat"/>
            </a:endParaRPr>
          </a:p>
        </p:txBody>
      </p:sp>
      <p:pic>
        <p:nvPicPr>
          <p:cNvPr id="238" name="Google Shape;238;p45"/>
          <p:cNvPicPr preferRelativeResize="0"/>
          <p:nvPr/>
        </p:nvPicPr>
        <p:blipFill>
          <a:blip r:embed="rId3">
            <a:alphaModFix/>
          </a:blip>
          <a:stretch>
            <a:fillRect/>
          </a:stretch>
        </p:blipFill>
        <p:spPr>
          <a:xfrm>
            <a:off x="2438721" y="3681550"/>
            <a:ext cx="4266601" cy="99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6"/>
          <p:cNvSpPr txBox="1"/>
          <p:nvPr/>
        </p:nvSpPr>
        <p:spPr>
          <a:xfrm>
            <a:off x="2191200" y="183050"/>
            <a:ext cx="47616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Debugging JavaScript</a:t>
            </a:r>
            <a:endParaRPr b="1" sz="3000">
              <a:solidFill>
                <a:schemeClr val="lt1"/>
              </a:solidFill>
              <a:latin typeface="Montserrat"/>
              <a:ea typeface="Montserrat"/>
              <a:cs typeface="Montserrat"/>
              <a:sym typeface="Montserrat"/>
            </a:endParaRPr>
          </a:p>
        </p:txBody>
      </p:sp>
      <p:sp>
        <p:nvSpPr>
          <p:cNvPr id="244" name="Google Shape;244;p46"/>
          <p:cNvSpPr txBox="1"/>
          <p:nvPr/>
        </p:nvSpPr>
        <p:spPr>
          <a:xfrm>
            <a:off x="279600" y="1257675"/>
            <a:ext cx="8584800" cy="2736300"/>
          </a:xfrm>
          <a:prstGeom prst="rect">
            <a:avLst/>
          </a:prstGeom>
          <a:noFill/>
          <a:ln>
            <a:noFill/>
          </a:ln>
        </p:spPr>
        <p:txBody>
          <a:bodyPr anchorCtr="0" anchor="t" bIns="34275" lIns="68575" spcFirstLastPara="1" rIns="68575" wrap="square" tIns="34275">
            <a:noAutofit/>
          </a:bodyPr>
          <a:lstStyle/>
          <a:p>
            <a:pPr indent="-336550" lvl="0" marL="457200" rtl="0" algn="l">
              <a:spcBef>
                <a:spcPts val="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You can set </a:t>
            </a:r>
            <a:r>
              <a:rPr b="1" lang="en-GB" sz="1700">
                <a:solidFill>
                  <a:srgbClr val="FF0000"/>
                </a:solidFill>
                <a:latin typeface="Montserrat"/>
                <a:ea typeface="Montserrat"/>
                <a:cs typeface="Montserrat"/>
                <a:sym typeface="Montserrat"/>
              </a:rPr>
              <a:t>breakpoints</a:t>
            </a:r>
            <a:r>
              <a:rPr lang="en-GB" sz="1700">
                <a:solidFill>
                  <a:srgbClr val="FF0000"/>
                </a:solidFill>
                <a:latin typeface="Montserrat"/>
                <a:ea typeface="Montserrat"/>
                <a:cs typeface="Montserrat"/>
                <a:sym typeface="Montserrat"/>
              </a:rPr>
              <a:t> </a:t>
            </a:r>
            <a:r>
              <a:rPr lang="en-GB" sz="1700">
                <a:solidFill>
                  <a:srgbClr val="FFFFFF"/>
                </a:solidFill>
                <a:latin typeface="Montserrat"/>
                <a:ea typeface="Montserrat"/>
                <a:cs typeface="Montserrat"/>
                <a:sym typeface="Montserrat"/>
              </a:rPr>
              <a:t>for JavaScript code in the </a:t>
            </a:r>
            <a:r>
              <a:rPr b="1" lang="en-GB" sz="1700">
                <a:solidFill>
                  <a:srgbClr val="FFFF00"/>
                </a:solidFill>
                <a:latin typeface="Montserrat"/>
                <a:ea typeface="Montserrat"/>
                <a:cs typeface="Montserrat"/>
                <a:sym typeface="Montserrat"/>
              </a:rPr>
              <a:t>Sources</a:t>
            </a:r>
            <a:r>
              <a:rPr lang="en-GB" sz="1700">
                <a:solidFill>
                  <a:srgbClr val="FFFF00"/>
                </a:solidFill>
                <a:latin typeface="Montserrat"/>
                <a:ea typeface="Montserrat"/>
                <a:cs typeface="Montserrat"/>
                <a:sym typeface="Montserrat"/>
              </a:rPr>
              <a:t> </a:t>
            </a:r>
            <a:r>
              <a:rPr lang="en-GB" sz="1700">
                <a:solidFill>
                  <a:srgbClr val="FFFFFF"/>
                </a:solidFill>
                <a:latin typeface="Montserrat"/>
                <a:ea typeface="Montserrat"/>
                <a:cs typeface="Montserrat"/>
                <a:sym typeface="Montserrat"/>
              </a:rPr>
              <a:t>tab in the </a:t>
            </a:r>
            <a:r>
              <a:rPr b="1" lang="en-GB" sz="1700">
                <a:solidFill>
                  <a:srgbClr val="FFFFFF"/>
                </a:solidFill>
                <a:latin typeface="Montserrat"/>
                <a:ea typeface="Montserrat"/>
                <a:cs typeface="Montserrat"/>
                <a:sym typeface="Montserrat"/>
              </a:rPr>
              <a:t>Developers tool</a:t>
            </a:r>
            <a:r>
              <a:rPr lang="en-GB" sz="1700">
                <a:solidFill>
                  <a:srgbClr val="FFFFFF"/>
                </a:solidFill>
                <a:latin typeface="Montserrat"/>
                <a:ea typeface="Montserrat"/>
                <a:cs typeface="Montserrat"/>
                <a:sym typeface="Montserrat"/>
              </a:rPr>
              <a:t>. </a:t>
            </a:r>
            <a:endParaRPr sz="1700">
              <a:solidFill>
                <a:srgbClr val="FFFFFF"/>
              </a:solidFill>
              <a:latin typeface="Montserrat"/>
              <a:ea typeface="Montserrat"/>
              <a:cs typeface="Montserrat"/>
              <a:sym typeface="Montserrat"/>
            </a:endParaRPr>
          </a:p>
          <a:p>
            <a:pPr indent="-336550" lvl="0" marL="457200" rtl="0" algn="l">
              <a:spcBef>
                <a:spcPts val="100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JavaScript will stop executing at each </a:t>
            </a:r>
            <a:r>
              <a:rPr b="1" lang="en-GB" sz="1700">
                <a:solidFill>
                  <a:srgbClr val="FF0000"/>
                </a:solidFill>
                <a:latin typeface="Montserrat"/>
                <a:ea typeface="Montserrat"/>
                <a:cs typeface="Montserrat"/>
                <a:sym typeface="Montserrat"/>
              </a:rPr>
              <a:t>breakpoint </a:t>
            </a:r>
            <a:r>
              <a:rPr lang="en-GB" sz="1700">
                <a:solidFill>
                  <a:srgbClr val="FFFFFF"/>
                </a:solidFill>
                <a:latin typeface="Montserrat"/>
                <a:ea typeface="Montserrat"/>
                <a:cs typeface="Montserrat"/>
                <a:sym typeface="Montserrat"/>
              </a:rPr>
              <a:t>and lets you examine the values.</a:t>
            </a:r>
            <a:endParaRPr sz="1700">
              <a:solidFill>
                <a:srgbClr val="FFFFFF"/>
              </a:solidFill>
              <a:latin typeface="Montserrat"/>
              <a:ea typeface="Montserrat"/>
              <a:cs typeface="Montserrat"/>
              <a:sym typeface="Montserrat"/>
            </a:endParaRPr>
          </a:p>
          <a:p>
            <a:pPr indent="0" lvl="0" marL="0" rtl="0" algn="l">
              <a:lnSpc>
                <a:spcPct val="100000"/>
              </a:lnSpc>
              <a:spcBef>
                <a:spcPts val="1000"/>
              </a:spcBef>
              <a:spcAft>
                <a:spcPts val="1000"/>
              </a:spcAft>
              <a:buNone/>
            </a:pPr>
            <a:r>
              <a:t/>
            </a:r>
            <a:endParaRPr sz="1700">
              <a:solidFill>
                <a:srgbClr val="FFFFFF"/>
              </a:solidFill>
              <a:latin typeface="Montserrat"/>
              <a:ea typeface="Montserrat"/>
              <a:cs typeface="Montserrat"/>
              <a:sym typeface="Montserrat"/>
            </a:endParaRPr>
          </a:p>
        </p:txBody>
      </p:sp>
      <p:sp>
        <p:nvSpPr>
          <p:cNvPr id="245" name="Google Shape;245;p46"/>
          <p:cNvSpPr txBox="1"/>
          <p:nvPr/>
        </p:nvSpPr>
        <p:spPr>
          <a:xfrm>
            <a:off x="645450" y="783350"/>
            <a:ext cx="7853100" cy="384900"/>
          </a:xfrm>
          <a:prstGeom prst="rect">
            <a:avLst/>
          </a:prstGeom>
          <a:noFill/>
          <a:ln>
            <a:noFill/>
          </a:ln>
        </p:spPr>
        <p:txBody>
          <a:bodyPr anchorCtr="0" anchor="t" bIns="68575" lIns="68575" spcFirstLastPara="1" rIns="68575" wrap="square" tIns="68575">
            <a:spAutoFit/>
          </a:bodyPr>
          <a:lstStyle/>
          <a:p>
            <a:pPr indent="0" lvl="0" marL="0" rtl="0" algn="ctr">
              <a:spcBef>
                <a:spcPts val="1100"/>
              </a:spcBef>
              <a:spcAft>
                <a:spcPts val="300"/>
              </a:spcAft>
              <a:buNone/>
            </a:pPr>
            <a:r>
              <a:rPr b="1" lang="en-GB" sz="1600">
                <a:solidFill>
                  <a:srgbClr val="AA802E"/>
                </a:solidFill>
                <a:latin typeface="Montserrat"/>
                <a:ea typeface="Montserrat"/>
                <a:cs typeface="Montserrat"/>
                <a:sym typeface="Montserrat"/>
              </a:rPr>
              <a:t>The process of examining the program, finding the error and fixing it.</a:t>
            </a:r>
            <a:endParaRPr b="1" sz="1600">
              <a:solidFill>
                <a:srgbClr val="AA802E"/>
              </a:solidFill>
              <a:latin typeface="Montserrat"/>
              <a:ea typeface="Montserrat"/>
              <a:cs typeface="Montserrat"/>
              <a:sym typeface="Montserrat"/>
            </a:endParaRPr>
          </a:p>
        </p:txBody>
      </p:sp>
      <p:pic>
        <p:nvPicPr>
          <p:cNvPr id="246" name="Google Shape;246;p46"/>
          <p:cNvPicPr preferRelativeResize="0"/>
          <p:nvPr/>
        </p:nvPicPr>
        <p:blipFill rotWithShape="1">
          <a:blip r:embed="rId3">
            <a:alphaModFix/>
          </a:blip>
          <a:srcRect b="9375" l="0" r="0" t="39418"/>
          <a:stretch/>
        </p:blipFill>
        <p:spPr>
          <a:xfrm>
            <a:off x="341775" y="3052950"/>
            <a:ext cx="8460451" cy="1468800"/>
          </a:xfrm>
          <a:prstGeom prst="rect">
            <a:avLst/>
          </a:prstGeom>
          <a:noFill/>
          <a:ln>
            <a:noFill/>
          </a:ln>
        </p:spPr>
      </p:pic>
      <p:sp>
        <p:nvSpPr>
          <p:cNvPr id="247" name="Google Shape;247;p46"/>
          <p:cNvSpPr/>
          <p:nvPr/>
        </p:nvSpPr>
        <p:spPr>
          <a:xfrm>
            <a:off x="2049875" y="3052950"/>
            <a:ext cx="516600" cy="2352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48" name="Google Shape;248;p46"/>
          <p:cNvSpPr/>
          <p:nvPr/>
        </p:nvSpPr>
        <p:spPr>
          <a:xfrm>
            <a:off x="1964475" y="3635850"/>
            <a:ext cx="358500" cy="155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49" name="Google Shape;249;p46"/>
          <p:cNvSpPr/>
          <p:nvPr/>
        </p:nvSpPr>
        <p:spPr>
          <a:xfrm>
            <a:off x="7314700" y="3562200"/>
            <a:ext cx="1240200" cy="229500"/>
          </a:xfrm>
          <a:prstGeom prst="roundRect">
            <a:avLst>
              <a:gd fmla="val 16667" name="adj"/>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250" name="Google Shape;250;p46"/>
          <p:cNvCxnSpPr>
            <a:endCxn id="249" idx="1"/>
          </p:cNvCxnSpPr>
          <p:nvPr/>
        </p:nvCxnSpPr>
        <p:spPr>
          <a:xfrm>
            <a:off x="6535300" y="3051450"/>
            <a:ext cx="779400" cy="625500"/>
          </a:xfrm>
          <a:prstGeom prst="straightConnector1">
            <a:avLst/>
          </a:prstGeom>
          <a:noFill/>
          <a:ln cap="flat" cmpd="sng" w="38100">
            <a:solidFill>
              <a:srgbClr val="00FF00"/>
            </a:solidFill>
            <a:prstDash val="solid"/>
            <a:round/>
            <a:headEnd len="med" w="med" type="none"/>
            <a:tailEnd len="med" w="med" type="triangle"/>
          </a:ln>
        </p:spPr>
      </p:cxnSp>
      <p:sp>
        <p:nvSpPr>
          <p:cNvPr id="251" name="Google Shape;251;p46"/>
          <p:cNvSpPr txBox="1"/>
          <p:nvPr/>
        </p:nvSpPr>
        <p:spPr>
          <a:xfrm>
            <a:off x="5173500" y="2421750"/>
            <a:ext cx="3502800" cy="631200"/>
          </a:xfrm>
          <a:prstGeom prst="rect">
            <a:avLst/>
          </a:prstGeom>
          <a:solidFill>
            <a:srgbClr val="103452"/>
          </a:solidFill>
          <a:ln cap="flat" cmpd="sng" w="3810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These buttons help you move around the code in debug mode.</a:t>
            </a:r>
            <a:endParaRPr>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7"/>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Loops</a:t>
            </a:r>
            <a:endParaRPr b="1" sz="3000">
              <a:solidFill>
                <a:schemeClr val="lt1"/>
              </a:solidFill>
              <a:latin typeface="Montserrat"/>
              <a:ea typeface="Montserrat"/>
              <a:cs typeface="Montserrat"/>
              <a:sym typeface="Montserrat"/>
            </a:endParaRPr>
          </a:p>
        </p:txBody>
      </p:sp>
      <p:sp>
        <p:nvSpPr>
          <p:cNvPr id="257" name="Google Shape;257;p47"/>
          <p:cNvSpPr txBox="1"/>
          <p:nvPr/>
        </p:nvSpPr>
        <p:spPr>
          <a:xfrm>
            <a:off x="279600" y="902375"/>
            <a:ext cx="8584800" cy="36072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chemeClr val="lt1"/>
              </a:buClr>
              <a:buSzPts val="1900"/>
              <a:buFont typeface="Montserrat"/>
              <a:buChar char="❖"/>
            </a:pPr>
            <a:r>
              <a:rPr lang="en-GB" sz="1900">
                <a:solidFill>
                  <a:schemeClr val="lt1"/>
                </a:solidFill>
                <a:latin typeface="Montserrat"/>
                <a:ea typeface="Montserrat"/>
                <a:cs typeface="Montserrat"/>
                <a:sym typeface="Montserrat"/>
              </a:rPr>
              <a:t>Often in our code, we need a way to run a piece of code </a:t>
            </a:r>
            <a:r>
              <a:rPr b="1" lang="en-GB" sz="1900">
                <a:solidFill>
                  <a:schemeClr val="lt1"/>
                </a:solidFill>
                <a:latin typeface="Montserrat"/>
                <a:ea typeface="Montserrat"/>
                <a:cs typeface="Montserrat"/>
                <a:sym typeface="Montserrat"/>
              </a:rPr>
              <a:t>multiple times</a:t>
            </a:r>
            <a:r>
              <a:rPr lang="en-GB" sz="1900">
                <a:solidFill>
                  <a:schemeClr val="lt1"/>
                </a:solidFill>
                <a:latin typeface="Montserrat"/>
                <a:ea typeface="Montserrat"/>
                <a:cs typeface="Montserrat"/>
                <a:sym typeface="Montserrat"/>
              </a:rPr>
              <a:t>. This form of control flow is called a </a:t>
            </a:r>
            <a:r>
              <a:rPr b="1" lang="en-GB" sz="1900">
                <a:solidFill>
                  <a:schemeClr val="lt1"/>
                </a:solidFill>
                <a:latin typeface="Montserrat"/>
                <a:ea typeface="Montserrat"/>
                <a:cs typeface="Montserrat"/>
                <a:sym typeface="Montserrat"/>
              </a:rPr>
              <a:t>loop</a:t>
            </a:r>
            <a:r>
              <a:rPr lang="en-GB" sz="1900">
                <a:solidFill>
                  <a:schemeClr val="lt1"/>
                </a:solidFill>
                <a:latin typeface="Montserrat"/>
                <a:ea typeface="Montserrat"/>
                <a:cs typeface="Montserrat"/>
                <a:sym typeface="Montserrat"/>
              </a:rPr>
              <a:t>.</a:t>
            </a:r>
            <a:endParaRPr sz="1900">
              <a:solidFill>
                <a:schemeClr val="lt1"/>
              </a:solidFill>
              <a:latin typeface="Montserrat"/>
              <a:ea typeface="Montserrat"/>
              <a:cs typeface="Montserrat"/>
              <a:sym typeface="Montserrat"/>
            </a:endParaRPr>
          </a:p>
          <a:p>
            <a:pPr indent="-349250" lvl="0" marL="457200" rtl="0" algn="l">
              <a:spcBef>
                <a:spcPts val="1000"/>
              </a:spcBef>
              <a:spcAft>
                <a:spcPts val="0"/>
              </a:spcAft>
              <a:buClr>
                <a:schemeClr val="lt1"/>
              </a:buClr>
              <a:buSzPts val="1900"/>
              <a:buFont typeface="Montserrat"/>
              <a:buChar char="❖"/>
            </a:pPr>
            <a:r>
              <a:rPr b="1" lang="en-GB" sz="1900">
                <a:solidFill>
                  <a:schemeClr val="lt1"/>
                </a:solidFill>
                <a:latin typeface="Montserrat"/>
                <a:ea typeface="Montserrat"/>
                <a:cs typeface="Montserrat"/>
                <a:sym typeface="Montserrat"/>
              </a:rPr>
              <a:t>Looping</a:t>
            </a:r>
            <a:r>
              <a:rPr lang="en-GB" sz="1900">
                <a:solidFill>
                  <a:schemeClr val="lt1"/>
                </a:solidFill>
                <a:latin typeface="Montserrat"/>
                <a:ea typeface="Montserrat"/>
                <a:cs typeface="Montserrat"/>
                <a:sym typeface="Montserrat"/>
              </a:rPr>
              <a:t> control flow allows us to go back to some point in the program where we were before and </a:t>
            </a:r>
            <a:r>
              <a:rPr b="1" lang="en-GB" sz="1900">
                <a:solidFill>
                  <a:schemeClr val="lt1"/>
                </a:solidFill>
                <a:latin typeface="Montserrat"/>
                <a:ea typeface="Montserrat"/>
                <a:cs typeface="Montserrat"/>
                <a:sym typeface="Montserrat"/>
              </a:rPr>
              <a:t>repeat </a:t>
            </a:r>
            <a:r>
              <a:rPr lang="en-GB" sz="1900">
                <a:solidFill>
                  <a:schemeClr val="lt1"/>
                </a:solidFill>
                <a:latin typeface="Montserrat"/>
                <a:ea typeface="Montserrat"/>
                <a:cs typeface="Montserrat"/>
                <a:sym typeface="Montserrat"/>
              </a:rPr>
              <a:t>it.</a:t>
            </a:r>
            <a:endParaRPr sz="1900">
              <a:solidFill>
                <a:schemeClr val="lt1"/>
              </a:solidFill>
              <a:latin typeface="Montserrat"/>
              <a:ea typeface="Montserrat"/>
              <a:cs typeface="Montserrat"/>
              <a:sym typeface="Montserrat"/>
            </a:endParaRPr>
          </a:p>
          <a:p>
            <a:pPr indent="0" lvl="0" marL="0" rtl="0" algn="l">
              <a:spcBef>
                <a:spcPts val="1000"/>
              </a:spcBef>
              <a:spcAft>
                <a:spcPts val="1000"/>
              </a:spcAft>
              <a:buNone/>
            </a:pPr>
            <a:r>
              <a:t/>
            </a:r>
            <a:endParaRPr sz="1900">
              <a:solidFill>
                <a:srgbClr val="FFFFFF"/>
              </a:solidFill>
              <a:latin typeface="Montserrat"/>
              <a:ea typeface="Montserrat"/>
              <a:cs typeface="Montserrat"/>
              <a:sym typeface="Montserrat"/>
            </a:endParaRPr>
          </a:p>
        </p:txBody>
      </p:sp>
      <p:pic>
        <p:nvPicPr>
          <p:cNvPr id="258" name="Google Shape;258;p47"/>
          <p:cNvPicPr preferRelativeResize="0"/>
          <p:nvPr/>
        </p:nvPicPr>
        <p:blipFill>
          <a:blip r:embed="rId3">
            <a:alphaModFix/>
          </a:blip>
          <a:stretch>
            <a:fillRect/>
          </a:stretch>
        </p:blipFill>
        <p:spPr>
          <a:xfrm>
            <a:off x="2576500" y="2571738"/>
            <a:ext cx="3990975" cy="1533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8"/>
          <p:cNvSpPr txBox="1"/>
          <p:nvPr/>
        </p:nvSpPr>
        <p:spPr>
          <a:xfrm>
            <a:off x="2141251" y="28247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While Loops</a:t>
            </a:r>
            <a:endParaRPr b="1" sz="3000">
              <a:solidFill>
                <a:schemeClr val="lt1"/>
              </a:solidFill>
              <a:latin typeface="Montserrat"/>
              <a:ea typeface="Montserrat"/>
              <a:cs typeface="Montserrat"/>
              <a:sym typeface="Montserrat"/>
            </a:endParaRPr>
          </a:p>
        </p:txBody>
      </p:sp>
      <p:sp>
        <p:nvSpPr>
          <p:cNvPr id="264" name="Google Shape;264;p48"/>
          <p:cNvSpPr txBox="1"/>
          <p:nvPr/>
        </p:nvSpPr>
        <p:spPr>
          <a:xfrm>
            <a:off x="279600" y="996000"/>
            <a:ext cx="8584800" cy="3151500"/>
          </a:xfrm>
          <a:prstGeom prst="rect">
            <a:avLst/>
          </a:prstGeom>
          <a:solidFill>
            <a:srgbClr val="103452"/>
          </a:solid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The screenshot below shows the syntax of </a:t>
            </a:r>
            <a:r>
              <a:rPr b="1" lang="en-GB" sz="1900">
                <a:solidFill>
                  <a:srgbClr val="FFFFFF"/>
                </a:solidFill>
                <a:latin typeface="Montserrat"/>
                <a:ea typeface="Montserrat"/>
                <a:cs typeface="Montserrat"/>
                <a:sym typeface="Montserrat"/>
              </a:rPr>
              <a:t>while </a:t>
            </a:r>
            <a:r>
              <a:rPr lang="en-GB" sz="1900">
                <a:solidFill>
                  <a:srgbClr val="FFFFFF"/>
                </a:solidFill>
                <a:latin typeface="Montserrat"/>
                <a:ea typeface="Montserrat"/>
                <a:cs typeface="Montserrat"/>
                <a:sym typeface="Montserrat"/>
              </a:rPr>
              <a:t>loops.</a:t>
            </a:r>
            <a:endParaRPr sz="1900">
              <a:solidFill>
                <a:srgbClr val="FFFFFF"/>
              </a:solidFill>
              <a:latin typeface="Montserrat"/>
              <a:ea typeface="Montserrat"/>
              <a:cs typeface="Montserrat"/>
              <a:sym typeface="Montserrat"/>
            </a:endParaRPr>
          </a:p>
          <a:p>
            <a:pPr indent="0" lvl="0" marL="0" rtl="0" algn="l">
              <a:spcBef>
                <a:spcPts val="100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100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1000"/>
              </a:spcBef>
              <a:spcAft>
                <a:spcPts val="0"/>
              </a:spcAft>
              <a:buNone/>
            </a:pPr>
            <a:r>
              <a:t/>
            </a:r>
            <a:endParaRPr sz="1900">
              <a:solidFill>
                <a:srgbClr val="FFFFFF"/>
              </a:solidFill>
              <a:latin typeface="Montserrat"/>
              <a:ea typeface="Montserrat"/>
              <a:cs typeface="Montserrat"/>
              <a:sym typeface="Montserrat"/>
            </a:endParaRPr>
          </a:p>
          <a:p>
            <a:pPr indent="0" lvl="0" marL="457200" rtl="0" algn="l">
              <a:spcBef>
                <a:spcPts val="1000"/>
              </a:spcBef>
              <a:spcAft>
                <a:spcPts val="0"/>
              </a:spcAft>
              <a:buNone/>
            </a:pPr>
            <a:r>
              <a:t/>
            </a:r>
            <a:endParaRPr sz="600">
              <a:solidFill>
                <a:srgbClr val="FFFFFF"/>
              </a:solidFill>
              <a:latin typeface="Montserrat"/>
              <a:ea typeface="Montserrat"/>
              <a:cs typeface="Montserrat"/>
              <a:sym typeface="Montserrat"/>
            </a:endParaRPr>
          </a:p>
          <a:p>
            <a:pPr indent="-349250" lvl="0" marL="457200" rtl="0" algn="l">
              <a:spcBef>
                <a:spcPts val="1000"/>
              </a:spcBef>
              <a:spcAft>
                <a:spcPts val="0"/>
              </a:spcAft>
              <a:buClr>
                <a:srgbClr val="FFFFFF"/>
              </a:buClr>
              <a:buSzPts val="1900"/>
              <a:buFont typeface="Montserrat"/>
              <a:buChar char="❖"/>
            </a:pPr>
            <a:r>
              <a:rPr b="1" lang="en-GB" sz="1900">
                <a:solidFill>
                  <a:srgbClr val="FFFFFF"/>
                </a:solidFill>
                <a:latin typeface="Montserrat"/>
                <a:ea typeface="Montserrat"/>
                <a:cs typeface="Montserrat"/>
                <a:sym typeface="Montserrat"/>
              </a:rPr>
              <a:t>While</a:t>
            </a:r>
            <a:r>
              <a:rPr lang="en-GB" sz="1900">
                <a:solidFill>
                  <a:srgbClr val="FFFFFF"/>
                </a:solidFill>
                <a:latin typeface="Montserrat"/>
                <a:ea typeface="Montserrat"/>
                <a:cs typeface="Montserrat"/>
                <a:sym typeface="Montserrat"/>
              </a:rPr>
              <a:t> loops are used when you need to repeat your code until a certain </a:t>
            </a:r>
            <a:r>
              <a:rPr b="1" lang="en-GB" sz="1900">
                <a:solidFill>
                  <a:srgbClr val="FFFFFF"/>
                </a:solidFill>
                <a:latin typeface="Montserrat"/>
                <a:ea typeface="Montserrat"/>
                <a:cs typeface="Montserrat"/>
                <a:sym typeface="Montserrat"/>
              </a:rPr>
              <a:t>condition is met</a:t>
            </a:r>
            <a:r>
              <a:rPr lang="en-GB" sz="1900">
                <a:solidFill>
                  <a:srgbClr val="FFFFFF"/>
                </a:solidFill>
                <a:latin typeface="Montserrat"/>
                <a:ea typeface="Montserrat"/>
                <a:cs typeface="Montserrat"/>
                <a:sym typeface="Montserrat"/>
              </a:rPr>
              <a:t>.</a:t>
            </a:r>
            <a:endParaRPr sz="1900">
              <a:solidFill>
                <a:srgbClr val="FFFFFF"/>
              </a:solidFill>
              <a:latin typeface="Montserrat"/>
              <a:ea typeface="Montserrat"/>
              <a:cs typeface="Montserrat"/>
              <a:sym typeface="Montserrat"/>
            </a:endParaRPr>
          </a:p>
          <a:p>
            <a:pPr indent="-349250" lvl="0" marL="457200" rtl="0" algn="l">
              <a:spcBef>
                <a:spcPts val="1000"/>
              </a:spcBef>
              <a:spcAft>
                <a:spcPts val="1000"/>
              </a:spcAft>
              <a:buClr>
                <a:srgbClr val="FFFFFF"/>
              </a:buClr>
              <a:buSzPts val="1900"/>
              <a:buFont typeface="Montserrat"/>
              <a:buChar char="❖"/>
            </a:pPr>
            <a:r>
              <a:rPr lang="en-GB" sz="1900">
                <a:solidFill>
                  <a:srgbClr val="FFFFFF"/>
                </a:solidFill>
                <a:latin typeface="Montserrat"/>
                <a:ea typeface="Montserrat"/>
                <a:cs typeface="Montserrat"/>
                <a:sym typeface="Montserrat"/>
              </a:rPr>
              <a:t>We can use </a:t>
            </a:r>
            <a:r>
              <a:rPr b="1" lang="en-GB" sz="1900">
                <a:solidFill>
                  <a:srgbClr val="FFFFFF"/>
                </a:solidFill>
                <a:latin typeface="Montserrat"/>
                <a:ea typeface="Montserrat"/>
                <a:cs typeface="Montserrat"/>
                <a:sym typeface="Montserrat"/>
              </a:rPr>
              <a:t>trace tables</a:t>
            </a:r>
            <a:r>
              <a:rPr lang="en-GB" sz="1900">
                <a:solidFill>
                  <a:srgbClr val="FFFFFF"/>
                </a:solidFill>
                <a:latin typeface="Montserrat"/>
                <a:ea typeface="Montserrat"/>
                <a:cs typeface="Montserrat"/>
                <a:sym typeface="Montserrat"/>
              </a:rPr>
              <a:t> to help us test our loops and evaluate how the computer will run the code, line by line.</a:t>
            </a:r>
            <a:endParaRPr sz="1900">
              <a:solidFill>
                <a:srgbClr val="FFFFFF"/>
              </a:solidFill>
              <a:latin typeface="Montserrat"/>
              <a:ea typeface="Montserrat"/>
              <a:cs typeface="Montserrat"/>
              <a:sym typeface="Montserrat"/>
            </a:endParaRPr>
          </a:p>
        </p:txBody>
      </p:sp>
      <p:pic>
        <p:nvPicPr>
          <p:cNvPr id="265" name="Google Shape;265;p48"/>
          <p:cNvPicPr preferRelativeResize="0"/>
          <p:nvPr/>
        </p:nvPicPr>
        <p:blipFill rotWithShape="1">
          <a:blip r:embed="rId3">
            <a:alphaModFix/>
          </a:blip>
          <a:srcRect b="0" l="11095" r="0" t="0"/>
          <a:stretch/>
        </p:blipFill>
        <p:spPr>
          <a:xfrm>
            <a:off x="3181300" y="1591700"/>
            <a:ext cx="2781409" cy="98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9"/>
          <p:cNvSpPr txBox="1"/>
          <p:nvPr/>
        </p:nvSpPr>
        <p:spPr>
          <a:xfrm>
            <a:off x="2141251" y="3163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While Loops</a:t>
            </a:r>
            <a:endParaRPr b="1" sz="3000">
              <a:solidFill>
                <a:schemeClr val="lt1"/>
              </a:solidFill>
              <a:latin typeface="Montserrat"/>
              <a:ea typeface="Montserrat"/>
              <a:cs typeface="Montserrat"/>
              <a:sym typeface="Montserrat"/>
            </a:endParaRPr>
          </a:p>
        </p:txBody>
      </p:sp>
      <p:sp>
        <p:nvSpPr>
          <p:cNvPr id="271" name="Google Shape;271;p49"/>
          <p:cNvSpPr txBox="1"/>
          <p:nvPr/>
        </p:nvSpPr>
        <p:spPr>
          <a:xfrm>
            <a:off x="279600" y="1358150"/>
            <a:ext cx="8584800" cy="3151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000"/>
              </a:spcAft>
              <a:buNone/>
            </a:pPr>
            <a:r>
              <a:t/>
            </a:r>
            <a:endParaRPr sz="1900">
              <a:solidFill>
                <a:srgbClr val="FFFFFF"/>
              </a:solidFill>
              <a:latin typeface="Montserrat"/>
              <a:ea typeface="Montserrat"/>
              <a:cs typeface="Montserrat"/>
              <a:sym typeface="Montserrat"/>
            </a:endParaRPr>
          </a:p>
        </p:txBody>
      </p:sp>
      <p:graphicFrame>
        <p:nvGraphicFramePr>
          <p:cNvPr id="272" name="Google Shape;272;p49"/>
          <p:cNvGraphicFramePr/>
          <p:nvPr/>
        </p:nvGraphicFramePr>
        <p:xfrm>
          <a:off x="4126125" y="1358150"/>
          <a:ext cx="3000000" cy="3000000"/>
        </p:xfrm>
        <a:graphic>
          <a:graphicData uri="http://schemas.openxmlformats.org/drawingml/2006/table">
            <a:tbl>
              <a:tblPr>
                <a:noFill/>
                <a:tableStyleId>{02F2E062-B40F-4ABC-A4AA-8154A93AF201}</a:tableStyleId>
              </a:tblPr>
              <a:tblGrid>
                <a:gridCol w="577875"/>
                <a:gridCol w="1085300"/>
                <a:gridCol w="1757125"/>
                <a:gridCol w="860700"/>
              </a:tblGrid>
              <a:tr h="277775">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laps</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finish_line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laps &lt;= finish_line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Output</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277775">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1</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 1</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277775">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2</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 2</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277775">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 3</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277775">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4</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 4</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277775">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 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277775">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6</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false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Stop</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bl>
          </a:graphicData>
        </a:graphic>
      </p:graphicFrame>
      <p:pic>
        <p:nvPicPr>
          <p:cNvPr id="273" name="Google Shape;273;p49"/>
          <p:cNvPicPr preferRelativeResize="0"/>
          <p:nvPr/>
        </p:nvPicPr>
        <p:blipFill rotWithShape="1">
          <a:blip r:embed="rId3">
            <a:alphaModFix/>
          </a:blip>
          <a:srcRect b="0" l="9079" r="22554" t="19439"/>
          <a:stretch/>
        </p:blipFill>
        <p:spPr>
          <a:xfrm>
            <a:off x="688075" y="1919475"/>
            <a:ext cx="2971949" cy="1864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0"/>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Infinite While Loops</a:t>
            </a:r>
            <a:endParaRPr b="1" sz="3000">
              <a:solidFill>
                <a:schemeClr val="lt1"/>
              </a:solidFill>
              <a:latin typeface="Montserrat"/>
              <a:ea typeface="Montserrat"/>
              <a:cs typeface="Montserrat"/>
              <a:sym typeface="Montserrat"/>
            </a:endParaRPr>
          </a:p>
        </p:txBody>
      </p:sp>
      <p:sp>
        <p:nvSpPr>
          <p:cNvPr id="279" name="Google Shape;279;p50"/>
          <p:cNvSpPr txBox="1"/>
          <p:nvPr/>
        </p:nvSpPr>
        <p:spPr>
          <a:xfrm>
            <a:off x="279600" y="1129563"/>
            <a:ext cx="85848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If the </a:t>
            </a:r>
            <a:r>
              <a:rPr b="1" lang="en-GB" sz="1900">
                <a:solidFill>
                  <a:srgbClr val="FFFFFF"/>
                </a:solidFill>
                <a:latin typeface="Montserrat"/>
                <a:ea typeface="Montserrat"/>
                <a:cs typeface="Montserrat"/>
                <a:sym typeface="Montserrat"/>
              </a:rPr>
              <a:t>condition </a:t>
            </a:r>
            <a:r>
              <a:rPr lang="en-GB" sz="1900">
                <a:solidFill>
                  <a:srgbClr val="FFFFFF"/>
                </a:solidFill>
                <a:latin typeface="Montserrat"/>
                <a:ea typeface="Montserrat"/>
                <a:cs typeface="Montserrat"/>
                <a:sym typeface="Montserrat"/>
              </a:rPr>
              <a:t>of a </a:t>
            </a:r>
            <a:r>
              <a:rPr b="1" lang="en-GB" sz="1900">
                <a:solidFill>
                  <a:srgbClr val="FFFFFF"/>
                </a:solidFill>
                <a:latin typeface="Montserrat"/>
                <a:ea typeface="Montserrat"/>
                <a:cs typeface="Montserrat"/>
                <a:sym typeface="Montserrat"/>
              </a:rPr>
              <a:t>loop </a:t>
            </a:r>
            <a:r>
              <a:rPr lang="en-GB" sz="1900">
                <a:solidFill>
                  <a:srgbClr val="FFFFFF"/>
                </a:solidFill>
                <a:latin typeface="Montserrat"/>
                <a:ea typeface="Montserrat"/>
                <a:cs typeface="Montserrat"/>
                <a:sym typeface="Montserrat"/>
              </a:rPr>
              <a:t>is always true, the </a:t>
            </a:r>
            <a:r>
              <a:rPr b="1" lang="en-GB" sz="1900">
                <a:solidFill>
                  <a:srgbClr val="FFFFFF"/>
                </a:solidFill>
                <a:latin typeface="Montserrat"/>
                <a:ea typeface="Montserrat"/>
                <a:cs typeface="Montserrat"/>
                <a:sym typeface="Montserrat"/>
              </a:rPr>
              <a:t>loop </a:t>
            </a:r>
            <a:r>
              <a:rPr lang="en-GB" sz="1900">
                <a:solidFill>
                  <a:srgbClr val="FFFFFF"/>
                </a:solidFill>
                <a:latin typeface="Montserrat"/>
                <a:ea typeface="Montserrat"/>
                <a:cs typeface="Montserrat"/>
                <a:sym typeface="Montserrat"/>
              </a:rPr>
              <a:t>runs for </a:t>
            </a:r>
            <a:r>
              <a:rPr b="1" lang="en-GB" sz="1900">
                <a:solidFill>
                  <a:srgbClr val="FFFFFF"/>
                </a:solidFill>
                <a:latin typeface="Montserrat"/>
                <a:ea typeface="Montserrat"/>
                <a:cs typeface="Montserrat"/>
                <a:sym typeface="Montserrat"/>
              </a:rPr>
              <a:t>infinite </a:t>
            </a:r>
            <a:r>
              <a:rPr lang="en-GB" sz="1900">
                <a:solidFill>
                  <a:srgbClr val="FFFFFF"/>
                </a:solidFill>
                <a:latin typeface="Montserrat"/>
                <a:ea typeface="Montserrat"/>
                <a:cs typeface="Montserrat"/>
                <a:sym typeface="Montserrat"/>
              </a:rPr>
              <a:t>times.</a:t>
            </a:r>
            <a:endParaRPr sz="1900">
              <a:solidFill>
                <a:srgbClr val="FFFFFF"/>
              </a:solidFill>
              <a:latin typeface="Montserrat"/>
              <a:ea typeface="Montserrat"/>
              <a:cs typeface="Montserrat"/>
              <a:sym typeface="Montserrat"/>
            </a:endParaRPr>
          </a:p>
        </p:txBody>
      </p:sp>
      <p:pic>
        <p:nvPicPr>
          <p:cNvPr id="280" name="Google Shape;280;p50"/>
          <p:cNvPicPr preferRelativeResize="0"/>
          <p:nvPr/>
        </p:nvPicPr>
        <p:blipFill rotWithShape="1">
          <a:blip r:embed="rId3">
            <a:alphaModFix/>
          </a:blip>
          <a:srcRect b="8197" l="0" r="0" t="0"/>
          <a:stretch/>
        </p:blipFill>
        <p:spPr>
          <a:xfrm>
            <a:off x="3120750" y="2111375"/>
            <a:ext cx="2902500" cy="118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For Loops</a:t>
            </a:r>
            <a:endParaRPr b="1" sz="3000">
              <a:solidFill>
                <a:schemeClr val="lt1"/>
              </a:solidFill>
              <a:latin typeface="Montserrat"/>
              <a:ea typeface="Montserrat"/>
              <a:cs typeface="Montserrat"/>
              <a:sym typeface="Montserrat"/>
            </a:endParaRPr>
          </a:p>
        </p:txBody>
      </p:sp>
      <p:sp>
        <p:nvSpPr>
          <p:cNvPr id="286" name="Google Shape;286;p51"/>
          <p:cNvSpPr txBox="1"/>
          <p:nvPr/>
        </p:nvSpPr>
        <p:spPr>
          <a:xfrm>
            <a:off x="279600" y="940825"/>
            <a:ext cx="85848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The screenshot below shows the syntax of </a:t>
            </a:r>
            <a:r>
              <a:rPr b="1" lang="en-GB" sz="1900">
                <a:solidFill>
                  <a:srgbClr val="FFFFFF"/>
                </a:solidFill>
                <a:latin typeface="Montserrat"/>
                <a:ea typeface="Montserrat"/>
                <a:cs typeface="Montserrat"/>
                <a:sym typeface="Montserrat"/>
              </a:rPr>
              <a:t>for </a:t>
            </a:r>
            <a:r>
              <a:rPr lang="en-GB" sz="1900">
                <a:solidFill>
                  <a:srgbClr val="FFFFFF"/>
                </a:solidFill>
                <a:latin typeface="Montserrat"/>
                <a:ea typeface="Montserrat"/>
                <a:cs typeface="Montserrat"/>
                <a:sym typeface="Montserrat"/>
              </a:rPr>
              <a:t>loops.</a:t>
            </a:r>
            <a:endParaRPr sz="1900">
              <a:solidFill>
                <a:srgbClr val="FFFFFF"/>
              </a:solidFill>
              <a:latin typeface="Montserrat"/>
              <a:ea typeface="Montserrat"/>
              <a:cs typeface="Montserrat"/>
              <a:sym typeface="Montserrat"/>
            </a:endParaRPr>
          </a:p>
          <a:p>
            <a:pPr indent="0" lvl="0" marL="0" rtl="0" algn="l">
              <a:spcBef>
                <a:spcPts val="100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100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1000"/>
              </a:spcBef>
              <a:spcAft>
                <a:spcPts val="0"/>
              </a:spcAft>
              <a:buNone/>
            </a:pPr>
            <a:r>
              <a:t/>
            </a:r>
            <a:endParaRPr sz="400">
              <a:solidFill>
                <a:srgbClr val="FFFFFF"/>
              </a:solidFill>
              <a:latin typeface="Montserrat"/>
              <a:ea typeface="Montserrat"/>
              <a:cs typeface="Montserrat"/>
              <a:sym typeface="Montserrat"/>
            </a:endParaRPr>
          </a:p>
          <a:p>
            <a:pPr indent="-349250" lvl="0" marL="457200" rtl="0" algn="l">
              <a:spcBef>
                <a:spcPts val="1000"/>
              </a:spcBef>
              <a:spcAft>
                <a:spcPts val="1000"/>
              </a:spcAft>
              <a:buClr>
                <a:srgbClr val="FFFFFF"/>
              </a:buClr>
              <a:buSzPts val="1900"/>
              <a:buFont typeface="Montserrat"/>
              <a:buChar char="❖"/>
            </a:pPr>
            <a:r>
              <a:rPr b="1" lang="en-GB" sz="1900">
                <a:solidFill>
                  <a:srgbClr val="FFFFFF"/>
                </a:solidFill>
                <a:latin typeface="Montserrat"/>
                <a:ea typeface="Montserrat"/>
                <a:cs typeface="Montserrat"/>
                <a:sym typeface="Montserrat"/>
              </a:rPr>
              <a:t>For </a:t>
            </a:r>
            <a:r>
              <a:rPr lang="en-GB" sz="1900">
                <a:solidFill>
                  <a:srgbClr val="FFFFFF"/>
                </a:solidFill>
                <a:latin typeface="Montserrat"/>
                <a:ea typeface="Montserrat"/>
                <a:cs typeface="Montserrat"/>
                <a:sym typeface="Montserrat"/>
              </a:rPr>
              <a:t>loops are used when we need to repeat our code a </a:t>
            </a:r>
            <a:r>
              <a:rPr b="1" lang="en-GB" sz="1900">
                <a:solidFill>
                  <a:srgbClr val="FFFFFF"/>
                </a:solidFill>
                <a:latin typeface="Montserrat"/>
                <a:ea typeface="Montserrat"/>
                <a:cs typeface="Montserrat"/>
                <a:sym typeface="Montserrat"/>
              </a:rPr>
              <a:t>set number of times</a:t>
            </a:r>
            <a:r>
              <a:rPr lang="en-GB" sz="1900">
                <a:solidFill>
                  <a:srgbClr val="FFFFFF"/>
                </a:solidFill>
                <a:latin typeface="Montserrat"/>
                <a:ea typeface="Montserrat"/>
                <a:cs typeface="Montserrat"/>
                <a:sym typeface="Montserrat"/>
              </a:rPr>
              <a:t>.</a:t>
            </a:r>
            <a:endParaRPr sz="1900">
              <a:solidFill>
                <a:srgbClr val="FFFFFF"/>
              </a:solidFill>
              <a:latin typeface="Montserrat"/>
              <a:ea typeface="Montserrat"/>
              <a:cs typeface="Montserrat"/>
              <a:sym typeface="Montserrat"/>
            </a:endParaRPr>
          </a:p>
        </p:txBody>
      </p:sp>
      <p:pic>
        <p:nvPicPr>
          <p:cNvPr id="287" name="Google Shape;287;p51"/>
          <p:cNvPicPr preferRelativeResize="0"/>
          <p:nvPr/>
        </p:nvPicPr>
        <p:blipFill rotWithShape="1">
          <a:blip r:embed="rId3">
            <a:alphaModFix/>
          </a:blip>
          <a:srcRect b="7697" l="9988" r="5143" t="0"/>
          <a:stretch/>
        </p:blipFill>
        <p:spPr>
          <a:xfrm>
            <a:off x="1783112" y="1424900"/>
            <a:ext cx="5577750" cy="776446"/>
          </a:xfrm>
          <a:prstGeom prst="rect">
            <a:avLst/>
          </a:prstGeom>
          <a:noFill/>
          <a:ln>
            <a:noFill/>
          </a:ln>
        </p:spPr>
      </p:pic>
      <p:pic>
        <p:nvPicPr>
          <p:cNvPr id="288" name="Google Shape;288;p51"/>
          <p:cNvPicPr preferRelativeResize="0"/>
          <p:nvPr/>
        </p:nvPicPr>
        <p:blipFill rotWithShape="1">
          <a:blip r:embed="rId4">
            <a:alphaModFix/>
          </a:blip>
          <a:srcRect b="0" l="10719" r="7326" t="1642"/>
          <a:stretch/>
        </p:blipFill>
        <p:spPr>
          <a:xfrm>
            <a:off x="3406037" y="3033425"/>
            <a:ext cx="2331925" cy="1853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40" name="Google Shape;140;p34"/>
          <p:cNvSpPr txBox="1"/>
          <p:nvPr/>
        </p:nvSpPr>
        <p:spPr>
          <a:xfrm>
            <a:off x="839925" y="518175"/>
            <a:ext cx="7504500" cy="4203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Full Stack Web Development Session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41" name="Google Shape;141;p3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42" name="Google Shape;142;p3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43" name="Google Shape;143;p34"/>
          <p:cNvSpPr txBox="1"/>
          <p:nvPr/>
        </p:nvSpPr>
        <p:spPr>
          <a:xfrm>
            <a:off x="921218" y="1076317"/>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(Fundamental British Values: Mutual Respect and Tolerance)</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Academic Sessions. You can submit these questions here: </a:t>
            </a:r>
            <a:r>
              <a:rPr b="1" lang="en-GB" sz="1500" u="sng">
                <a:solidFill>
                  <a:schemeClr val="hlink"/>
                </a:solidFill>
                <a:latin typeface="Montserrat"/>
                <a:ea typeface="Montserrat"/>
                <a:cs typeface="Montserrat"/>
                <a:sym typeface="Montserrat"/>
                <a:hlinkClick r:id="rId4"/>
              </a:rPr>
              <a:t>Questions</a:t>
            </a:r>
            <a:endParaRPr b="1" i="0" sz="1300" u="none" cap="none" strike="noStrike">
              <a:solidFill>
                <a:schemeClr val="dk1"/>
              </a:solidFill>
              <a:latin typeface="Montserrat"/>
              <a:ea typeface="Montserrat"/>
              <a:cs typeface="Montserrat"/>
              <a:sym typeface="Montserrat"/>
            </a:endParaRPr>
          </a:p>
        </p:txBody>
      </p:sp>
      <p:cxnSp>
        <p:nvCxnSpPr>
          <p:cNvPr id="144" name="Google Shape;144;p34"/>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45" name="Google Shape;145;p34"/>
          <p:cNvPicPr preferRelativeResize="0"/>
          <p:nvPr/>
        </p:nvPicPr>
        <p:blipFill rotWithShape="1">
          <a:blip r:embed="rId5">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For Loops</a:t>
            </a:r>
            <a:endParaRPr b="1" sz="3000">
              <a:solidFill>
                <a:schemeClr val="lt1"/>
              </a:solidFill>
              <a:latin typeface="Montserrat"/>
              <a:ea typeface="Montserrat"/>
              <a:cs typeface="Montserrat"/>
              <a:sym typeface="Montserrat"/>
            </a:endParaRPr>
          </a:p>
        </p:txBody>
      </p:sp>
      <p:pic>
        <p:nvPicPr>
          <p:cNvPr id="294" name="Google Shape;294;p52"/>
          <p:cNvPicPr preferRelativeResize="0"/>
          <p:nvPr/>
        </p:nvPicPr>
        <p:blipFill rotWithShape="1">
          <a:blip r:embed="rId3">
            <a:alphaModFix/>
          </a:blip>
          <a:srcRect b="6838" l="10265" r="0" t="0"/>
          <a:stretch/>
        </p:blipFill>
        <p:spPr>
          <a:xfrm>
            <a:off x="614150" y="1786750"/>
            <a:ext cx="3592650" cy="1448300"/>
          </a:xfrm>
          <a:prstGeom prst="rect">
            <a:avLst/>
          </a:prstGeom>
          <a:noFill/>
          <a:ln>
            <a:noFill/>
          </a:ln>
        </p:spPr>
      </p:pic>
      <p:graphicFrame>
        <p:nvGraphicFramePr>
          <p:cNvPr id="295" name="Google Shape;295;p52"/>
          <p:cNvGraphicFramePr/>
          <p:nvPr/>
        </p:nvGraphicFramePr>
        <p:xfrm>
          <a:off x="4867650" y="1124200"/>
          <a:ext cx="3000000" cy="3000000"/>
        </p:xfrm>
        <a:graphic>
          <a:graphicData uri="http://schemas.openxmlformats.org/drawingml/2006/table">
            <a:tbl>
              <a:tblPr>
                <a:noFill/>
                <a:tableStyleId>{02F2E062-B40F-4ABC-A4AA-8154A93AF201}</a:tableStyleId>
              </a:tblPr>
              <a:tblGrid>
                <a:gridCol w="505000"/>
                <a:gridCol w="752200"/>
                <a:gridCol w="1028500"/>
                <a:gridCol w="1182825"/>
              </a:tblGrid>
              <a:tr h="381000">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i</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MAX</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i &lt;= MAX</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Action</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381000">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1</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381000">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2</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381000">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381000">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4</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381000">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true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Print</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381000">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6</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false</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Stop</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3"/>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Infinite For loop</a:t>
            </a:r>
            <a:endParaRPr b="1" sz="3000">
              <a:solidFill>
                <a:schemeClr val="lt1"/>
              </a:solidFill>
              <a:latin typeface="Montserrat"/>
              <a:ea typeface="Montserrat"/>
              <a:cs typeface="Montserrat"/>
              <a:sym typeface="Montserrat"/>
            </a:endParaRPr>
          </a:p>
        </p:txBody>
      </p:sp>
      <p:sp>
        <p:nvSpPr>
          <p:cNvPr id="301" name="Google Shape;301;p53"/>
          <p:cNvSpPr txBox="1"/>
          <p:nvPr/>
        </p:nvSpPr>
        <p:spPr>
          <a:xfrm>
            <a:off x="279600" y="1358150"/>
            <a:ext cx="85848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If the test </a:t>
            </a:r>
            <a:r>
              <a:rPr b="1" lang="en-GB" sz="1900">
                <a:solidFill>
                  <a:srgbClr val="FFFFFF"/>
                </a:solidFill>
                <a:latin typeface="Montserrat"/>
                <a:ea typeface="Montserrat"/>
                <a:cs typeface="Montserrat"/>
                <a:sym typeface="Montserrat"/>
              </a:rPr>
              <a:t>condition </a:t>
            </a:r>
            <a:r>
              <a:rPr lang="en-GB" sz="1900">
                <a:solidFill>
                  <a:srgbClr val="FFFFFF"/>
                </a:solidFill>
                <a:latin typeface="Montserrat"/>
                <a:ea typeface="Montserrat"/>
                <a:cs typeface="Montserrat"/>
                <a:sym typeface="Montserrat"/>
              </a:rPr>
              <a:t>in a </a:t>
            </a:r>
            <a:r>
              <a:rPr b="1" lang="en-GB" sz="1900">
                <a:solidFill>
                  <a:srgbClr val="FFFFFF"/>
                </a:solidFill>
                <a:latin typeface="Montserrat"/>
                <a:ea typeface="Montserrat"/>
                <a:cs typeface="Montserrat"/>
                <a:sym typeface="Montserrat"/>
              </a:rPr>
              <a:t>for</a:t>
            </a:r>
            <a:r>
              <a:rPr lang="en-GB" sz="1900">
                <a:solidFill>
                  <a:srgbClr val="FFFFFF"/>
                </a:solidFill>
                <a:latin typeface="Montserrat"/>
                <a:ea typeface="Montserrat"/>
                <a:cs typeface="Montserrat"/>
                <a:sym typeface="Montserrat"/>
              </a:rPr>
              <a:t> loop is always </a:t>
            </a:r>
            <a:r>
              <a:rPr b="1" lang="en-GB" sz="1900">
                <a:solidFill>
                  <a:srgbClr val="FFFFFF"/>
                </a:solidFill>
                <a:latin typeface="Montserrat"/>
                <a:ea typeface="Montserrat"/>
                <a:cs typeface="Montserrat"/>
                <a:sym typeface="Montserrat"/>
              </a:rPr>
              <a:t>true</a:t>
            </a:r>
            <a:r>
              <a:rPr lang="en-GB" sz="1900">
                <a:solidFill>
                  <a:srgbClr val="FFFFFF"/>
                </a:solidFill>
                <a:latin typeface="Montserrat"/>
                <a:ea typeface="Montserrat"/>
                <a:cs typeface="Montserrat"/>
                <a:sym typeface="Montserrat"/>
              </a:rPr>
              <a:t>, it runs forever (until memory is full).</a:t>
            </a:r>
            <a:endParaRPr sz="1900">
              <a:solidFill>
                <a:srgbClr val="FFFFFF"/>
              </a:solidFill>
              <a:latin typeface="Montserrat"/>
              <a:ea typeface="Montserrat"/>
              <a:cs typeface="Montserrat"/>
              <a:sym typeface="Montserrat"/>
            </a:endParaRPr>
          </a:p>
          <a:p>
            <a:pPr indent="0" lvl="0" marL="457200" rtl="0" algn="l">
              <a:spcBef>
                <a:spcPts val="1000"/>
              </a:spcBef>
              <a:spcAft>
                <a:spcPts val="1000"/>
              </a:spcAft>
              <a:buNone/>
            </a:pPr>
            <a:r>
              <a:t/>
            </a:r>
            <a:endParaRPr sz="1900">
              <a:solidFill>
                <a:srgbClr val="FFFFFF"/>
              </a:solidFill>
              <a:latin typeface="Montserrat"/>
              <a:ea typeface="Montserrat"/>
              <a:cs typeface="Montserrat"/>
              <a:sym typeface="Montserrat"/>
            </a:endParaRPr>
          </a:p>
        </p:txBody>
      </p:sp>
      <p:pic>
        <p:nvPicPr>
          <p:cNvPr id="302" name="Google Shape;302;p53"/>
          <p:cNvPicPr preferRelativeResize="0"/>
          <p:nvPr/>
        </p:nvPicPr>
        <p:blipFill rotWithShape="1">
          <a:blip r:embed="rId3">
            <a:alphaModFix/>
          </a:blip>
          <a:srcRect b="9673" l="8202" r="1764" t="0"/>
          <a:stretch/>
        </p:blipFill>
        <p:spPr>
          <a:xfrm>
            <a:off x="1878400" y="2443600"/>
            <a:ext cx="5387201" cy="980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4"/>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Break Statement</a:t>
            </a:r>
            <a:endParaRPr b="1" sz="3000">
              <a:solidFill>
                <a:schemeClr val="lt1"/>
              </a:solidFill>
              <a:latin typeface="Montserrat"/>
              <a:ea typeface="Montserrat"/>
              <a:cs typeface="Montserrat"/>
              <a:sym typeface="Montserrat"/>
            </a:endParaRPr>
          </a:p>
        </p:txBody>
      </p:sp>
      <p:sp>
        <p:nvSpPr>
          <p:cNvPr id="308" name="Google Shape;308;p54"/>
          <p:cNvSpPr txBox="1"/>
          <p:nvPr/>
        </p:nvSpPr>
        <p:spPr>
          <a:xfrm>
            <a:off x="279600" y="996000"/>
            <a:ext cx="85848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The </a:t>
            </a:r>
            <a:r>
              <a:rPr b="1" lang="en-GB" sz="1900">
                <a:solidFill>
                  <a:srgbClr val="FFFFFF"/>
                </a:solidFill>
                <a:latin typeface="Montserrat"/>
                <a:ea typeface="Montserrat"/>
                <a:cs typeface="Montserrat"/>
                <a:sym typeface="Montserrat"/>
              </a:rPr>
              <a:t>break </a:t>
            </a:r>
            <a:r>
              <a:rPr lang="en-GB" sz="1900">
                <a:solidFill>
                  <a:srgbClr val="FFFFFF"/>
                </a:solidFill>
                <a:latin typeface="Montserrat"/>
                <a:ea typeface="Montserrat"/>
                <a:cs typeface="Montserrat"/>
                <a:sym typeface="Montserrat"/>
              </a:rPr>
              <a:t>statement is used to </a:t>
            </a:r>
            <a:r>
              <a:rPr b="1" lang="en-GB" sz="1900">
                <a:solidFill>
                  <a:srgbClr val="FFFFFF"/>
                </a:solidFill>
                <a:latin typeface="Montserrat"/>
                <a:ea typeface="Montserrat"/>
                <a:cs typeface="Montserrat"/>
                <a:sym typeface="Montserrat"/>
              </a:rPr>
              <a:t>terminate</a:t>
            </a:r>
            <a:r>
              <a:rPr lang="en-GB" sz="1900">
                <a:solidFill>
                  <a:srgbClr val="FFFFFF"/>
                </a:solidFill>
                <a:latin typeface="Montserrat"/>
                <a:ea typeface="Montserrat"/>
                <a:cs typeface="Montserrat"/>
                <a:sym typeface="Montserrat"/>
              </a:rPr>
              <a:t> the loop immediately when it is encountered.</a:t>
            </a:r>
            <a:endParaRPr sz="1900">
              <a:solidFill>
                <a:srgbClr val="FFFFFF"/>
              </a:solidFill>
              <a:latin typeface="Montserrat"/>
              <a:ea typeface="Montserrat"/>
              <a:cs typeface="Montserrat"/>
              <a:sym typeface="Montserrat"/>
            </a:endParaRPr>
          </a:p>
          <a:p>
            <a:pPr indent="-349250" lvl="0" marL="4572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You can run a </a:t>
            </a:r>
            <a:r>
              <a:rPr b="1" lang="en-GB" sz="1900">
                <a:solidFill>
                  <a:srgbClr val="FFFFFF"/>
                </a:solidFill>
                <a:latin typeface="Montserrat"/>
                <a:ea typeface="Montserrat"/>
                <a:cs typeface="Montserrat"/>
                <a:sym typeface="Montserrat"/>
              </a:rPr>
              <a:t>break statement</a:t>
            </a:r>
            <a:r>
              <a:rPr lang="en-GB" sz="1900">
                <a:solidFill>
                  <a:srgbClr val="FFFFFF"/>
                </a:solidFill>
                <a:latin typeface="Montserrat"/>
                <a:ea typeface="Montserrat"/>
                <a:cs typeface="Montserrat"/>
                <a:sym typeface="Montserrat"/>
              </a:rPr>
              <a:t> by using the </a:t>
            </a:r>
            <a:r>
              <a:rPr b="1" lang="en-GB" sz="1900">
                <a:solidFill>
                  <a:srgbClr val="FFFFFF"/>
                </a:solidFill>
                <a:latin typeface="Montserrat"/>
                <a:ea typeface="Montserrat"/>
                <a:cs typeface="Montserrat"/>
                <a:sym typeface="Montserrat"/>
              </a:rPr>
              <a:t>break</a:t>
            </a:r>
            <a:r>
              <a:rPr lang="en-GB" sz="1900">
                <a:solidFill>
                  <a:srgbClr val="FFFFFF"/>
                </a:solidFill>
                <a:latin typeface="Montserrat"/>
                <a:ea typeface="Montserrat"/>
                <a:cs typeface="Montserrat"/>
                <a:sym typeface="Montserrat"/>
              </a:rPr>
              <a:t> keyword.</a:t>
            </a:r>
            <a:endParaRPr sz="1900">
              <a:solidFill>
                <a:srgbClr val="FFFFFF"/>
              </a:solidFill>
              <a:latin typeface="Montserrat"/>
              <a:ea typeface="Montserrat"/>
              <a:cs typeface="Montserrat"/>
              <a:sym typeface="Montserrat"/>
            </a:endParaRPr>
          </a:p>
          <a:p>
            <a:pPr indent="-349250" lvl="0" marL="4572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This </a:t>
            </a:r>
            <a:r>
              <a:rPr lang="en-GB" sz="1900">
                <a:solidFill>
                  <a:schemeClr val="lt1"/>
                </a:solidFill>
                <a:latin typeface="Montserrat"/>
                <a:ea typeface="Montserrat"/>
                <a:cs typeface="Montserrat"/>
                <a:sym typeface="Montserrat"/>
              </a:rPr>
              <a:t>w</a:t>
            </a:r>
            <a:r>
              <a:rPr lang="en-GB" sz="1900">
                <a:solidFill>
                  <a:schemeClr val="lt1"/>
                </a:solidFill>
                <a:latin typeface="Montserrat"/>
                <a:ea typeface="Montserrat"/>
                <a:cs typeface="Montserrat"/>
                <a:sym typeface="Montserrat"/>
              </a:rPr>
              <a:t>orks for both </a:t>
            </a:r>
            <a:r>
              <a:rPr b="1" lang="en-GB" sz="1900">
                <a:solidFill>
                  <a:schemeClr val="lt1"/>
                </a:solidFill>
                <a:latin typeface="Montserrat"/>
                <a:ea typeface="Montserrat"/>
                <a:cs typeface="Montserrat"/>
                <a:sym typeface="Montserrat"/>
              </a:rPr>
              <a:t>while </a:t>
            </a:r>
            <a:r>
              <a:rPr lang="en-GB" sz="1900">
                <a:solidFill>
                  <a:schemeClr val="lt1"/>
                </a:solidFill>
                <a:latin typeface="Montserrat"/>
                <a:ea typeface="Montserrat"/>
                <a:cs typeface="Montserrat"/>
                <a:sym typeface="Montserrat"/>
              </a:rPr>
              <a:t>and </a:t>
            </a:r>
            <a:r>
              <a:rPr b="1" lang="en-GB" sz="1900">
                <a:solidFill>
                  <a:schemeClr val="lt1"/>
                </a:solidFill>
                <a:latin typeface="Montserrat"/>
                <a:ea typeface="Montserrat"/>
                <a:cs typeface="Montserrat"/>
                <a:sym typeface="Montserrat"/>
              </a:rPr>
              <a:t>for</a:t>
            </a:r>
            <a:r>
              <a:rPr lang="en-GB" sz="1900">
                <a:solidFill>
                  <a:schemeClr val="lt1"/>
                </a:solidFill>
                <a:latin typeface="Montserrat"/>
                <a:ea typeface="Montserrat"/>
                <a:cs typeface="Montserrat"/>
                <a:sym typeface="Montserrat"/>
              </a:rPr>
              <a:t> loops.</a:t>
            </a:r>
            <a:endParaRPr sz="1900">
              <a:solidFill>
                <a:srgbClr val="FFFFFF"/>
              </a:solidFill>
              <a:latin typeface="Montserrat"/>
              <a:ea typeface="Montserrat"/>
              <a:cs typeface="Montserrat"/>
              <a:sym typeface="Montserrat"/>
            </a:endParaRPr>
          </a:p>
          <a:p>
            <a:pPr indent="0" lvl="0" marL="457200" rtl="0" algn="l">
              <a:spcBef>
                <a:spcPts val="1000"/>
              </a:spcBef>
              <a:spcAft>
                <a:spcPts val="1000"/>
              </a:spcAft>
              <a:buNone/>
            </a:pPr>
            <a:r>
              <a:t/>
            </a:r>
            <a:endParaRPr sz="1900">
              <a:solidFill>
                <a:srgbClr val="FFFFFF"/>
              </a:solidFill>
              <a:latin typeface="Montserrat"/>
              <a:ea typeface="Montserrat"/>
              <a:cs typeface="Montserrat"/>
              <a:sym typeface="Montserrat"/>
            </a:endParaRPr>
          </a:p>
        </p:txBody>
      </p:sp>
      <p:pic>
        <p:nvPicPr>
          <p:cNvPr id="309" name="Google Shape;309;p54"/>
          <p:cNvPicPr preferRelativeResize="0"/>
          <p:nvPr/>
        </p:nvPicPr>
        <p:blipFill>
          <a:blip r:embed="rId3">
            <a:alphaModFix/>
          </a:blip>
          <a:stretch>
            <a:fillRect/>
          </a:stretch>
        </p:blipFill>
        <p:spPr>
          <a:xfrm>
            <a:off x="2927962" y="2631275"/>
            <a:ext cx="3288076" cy="1806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Continue Statement</a:t>
            </a:r>
            <a:endParaRPr b="1" sz="3000">
              <a:solidFill>
                <a:schemeClr val="lt1"/>
              </a:solidFill>
              <a:latin typeface="Montserrat"/>
              <a:ea typeface="Montserrat"/>
              <a:cs typeface="Montserrat"/>
              <a:sym typeface="Montserrat"/>
            </a:endParaRPr>
          </a:p>
        </p:txBody>
      </p:sp>
      <p:sp>
        <p:nvSpPr>
          <p:cNvPr id="315" name="Google Shape;315;p55"/>
          <p:cNvSpPr txBox="1"/>
          <p:nvPr/>
        </p:nvSpPr>
        <p:spPr>
          <a:xfrm>
            <a:off x="279600" y="900750"/>
            <a:ext cx="8584800" cy="3151500"/>
          </a:xfrm>
          <a:prstGeom prst="rect">
            <a:avLst/>
          </a:prstGeom>
          <a:noFill/>
          <a:ln>
            <a:noFill/>
          </a:ln>
        </p:spPr>
        <p:txBody>
          <a:bodyPr anchorCtr="0" anchor="t" bIns="34275" lIns="68575" spcFirstLastPara="1" rIns="68575" wrap="square" tIns="34275">
            <a:noAutofit/>
          </a:bodyPr>
          <a:lstStyle/>
          <a:p>
            <a:pPr indent="-349250" lvl="0" marL="457200" rtl="0" algn="just">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The </a:t>
            </a:r>
            <a:r>
              <a:rPr b="1" lang="en-GB" sz="1900">
                <a:solidFill>
                  <a:srgbClr val="FFFFFF"/>
                </a:solidFill>
                <a:latin typeface="Montserrat"/>
                <a:ea typeface="Montserrat"/>
                <a:cs typeface="Montserrat"/>
                <a:sym typeface="Montserrat"/>
              </a:rPr>
              <a:t>continue </a:t>
            </a:r>
            <a:r>
              <a:rPr lang="en-GB" sz="1900">
                <a:solidFill>
                  <a:srgbClr val="FFFFFF"/>
                </a:solidFill>
                <a:latin typeface="Montserrat"/>
                <a:ea typeface="Montserrat"/>
                <a:cs typeface="Montserrat"/>
                <a:sym typeface="Montserrat"/>
              </a:rPr>
              <a:t>statement is used to </a:t>
            </a:r>
            <a:r>
              <a:rPr b="1" lang="en-GB" sz="1900">
                <a:solidFill>
                  <a:srgbClr val="FFFFFF"/>
                </a:solidFill>
                <a:latin typeface="Montserrat"/>
                <a:ea typeface="Montserrat"/>
                <a:cs typeface="Montserrat"/>
                <a:sym typeface="Montserrat"/>
              </a:rPr>
              <a:t>skip</a:t>
            </a:r>
            <a:r>
              <a:rPr lang="en-GB" sz="1900">
                <a:solidFill>
                  <a:srgbClr val="FFFFFF"/>
                </a:solidFill>
                <a:latin typeface="Montserrat"/>
                <a:ea typeface="Montserrat"/>
                <a:cs typeface="Montserrat"/>
                <a:sym typeface="Montserrat"/>
              </a:rPr>
              <a:t> the current iteration of the loop and the control flow of the program goes to the </a:t>
            </a:r>
            <a:r>
              <a:rPr b="1" lang="en-GB" sz="1900">
                <a:solidFill>
                  <a:srgbClr val="FFFFFF"/>
                </a:solidFill>
                <a:latin typeface="Montserrat"/>
                <a:ea typeface="Montserrat"/>
                <a:cs typeface="Montserrat"/>
                <a:sym typeface="Montserrat"/>
              </a:rPr>
              <a:t>next</a:t>
            </a:r>
            <a:r>
              <a:rPr lang="en-GB" sz="1900">
                <a:solidFill>
                  <a:srgbClr val="FFFFFF"/>
                </a:solidFill>
                <a:latin typeface="Montserrat"/>
                <a:ea typeface="Montserrat"/>
                <a:cs typeface="Montserrat"/>
                <a:sym typeface="Montserrat"/>
              </a:rPr>
              <a:t> </a:t>
            </a:r>
            <a:r>
              <a:rPr b="1" lang="en-GB" sz="1900">
                <a:solidFill>
                  <a:srgbClr val="FFFFFF"/>
                </a:solidFill>
                <a:latin typeface="Montserrat"/>
                <a:ea typeface="Montserrat"/>
                <a:cs typeface="Montserrat"/>
                <a:sym typeface="Montserrat"/>
              </a:rPr>
              <a:t>iteration</a:t>
            </a:r>
            <a:r>
              <a:rPr lang="en-GB" sz="1900">
                <a:solidFill>
                  <a:srgbClr val="FFFFFF"/>
                </a:solidFill>
                <a:latin typeface="Montserrat"/>
                <a:ea typeface="Montserrat"/>
                <a:cs typeface="Montserrat"/>
                <a:sym typeface="Montserrat"/>
              </a:rPr>
              <a:t>. </a:t>
            </a:r>
            <a:endParaRPr sz="1900">
              <a:solidFill>
                <a:srgbClr val="FFFFFF"/>
              </a:solidFill>
              <a:latin typeface="Montserrat"/>
              <a:ea typeface="Montserrat"/>
              <a:cs typeface="Montserrat"/>
              <a:sym typeface="Montserrat"/>
            </a:endParaRPr>
          </a:p>
          <a:p>
            <a:pPr indent="-349250" lvl="0" marL="457200" rtl="0" algn="just">
              <a:spcBef>
                <a:spcPts val="1000"/>
              </a:spcBef>
              <a:spcAft>
                <a:spcPts val="1000"/>
              </a:spcAft>
              <a:buClr>
                <a:srgbClr val="FFFFFF"/>
              </a:buClr>
              <a:buSzPts val="1900"/>
              <a:buFont typeface="Montserrat"/>
              <a:buChar char="❖"/>
            </a:pPr>
            <a:r>
              <a:rPr lang="en-GB" sz="1900">
                <a:solidFill>
                  <a:srgbClr val="FFFFFF"/>
                </a:solidFill>
                <a:latin typeface="Montserrat"/>
                <a:ea typeface="Montserrat"/>
                <a:cs typeface="Montserrat"/>
                <a:sym typeface="Montserrat"/>
              </a:rPr>
              <a:t>This works for both </a:t>
            </a:r>
            <a:r>
              <a:rPr b="1" lang="en-GB" sz="1900">
                <a:solidFill>
                  <a:srgbClr val="FFFFFF"/>
                </a:solidFill>
                <a:latin typeface="Montserrat"/>
                <a:ea typeface="Montserrat"/>
                <a:cs typeface="Montserrat"/>
                <a:sym typeface="Montserrat"/>
              </a:rPr>
              <a:t>while </a:t>
            </a:r>
            <a:r>
              <a:rPr lang="en-GB" sz="1900">
                <a:solidFill>
                  <a:srgbClr val="FFFFFF"/>
                </a:solidFill>
                <a:latin typeface="Montserrat"/>
                <a:ea typeface="Montserrat"/>
                <a:cs typeface="Montserrat"/>
                <a:sym typeface="Montserrat"/>
              </a:rPr>
              <a:t>and </a:t>
            </a:r>
            <a:r>
              <a:rPr b="1" lang="en-GB" sz="1900">
                <a:solidFill>
                  <a:srgbClr val="FFFFFF"/>
                </a:solidFill>
                <a:latin typeface="Montserrat"/>
                <a:ea typeface="Montserrat"/>
                <a:cs typeface="Montserrat"/>
                <a:sym typeface="Montserrat"/>
              </a:rPr>
              <a:t>for</a:t>
            </a:r>
            <a:r>
              <a:rPr lang="en-GB" sz="1900">
                <a:solidFill>
                  <a:srgbClr val="FFFFFF"/>
                </a:solidFill>
                <a:latin typeface="Montserrat"/>
                <a:ea typeface="Montserrat"/>
                <a:cs typeface="Montserrat"/>
                <a:sym typeface="Montserrat"/>
              </a:rPr>
              <a:t> loops.</a:t>
            </a:r>
            <a:endParaRPr sz="1900">
              <a:solidFill>
                <a:srgbClr val="FFFFFF"/>
              </a:solidFill>
              <a:latin typeface="Montserrat"/>
              <a:ea typeface="Montserrat"/>
              <a:cs typeface="Montserrat"/>
              <a:sym typeface="Montserrat"/>
            </a:endParaRPr>
          </a:p>
        </p:txBody>
      </p:sp>
      <p:pic>
        <p:nvPicPr>
          <p:cNvPr id="316" name="Google Shape;316;p55"/>
          <p:cNvPicPr preferRelativeResize="0"/>
          <p:nvPr/>
        </p:nvPicPr>
        <p:blipFill rotWithShape="1">
          <a:blip r:embed="rId3">
            <a:alphaModFix/>
          </a:blip>
          <a:srcRect b="0" l="13200" r="10539" t="0"/>
          <a:stretch/>
        </p:blipFill>
        <p:spPr>
          <a:xfrm>
            <a:off x="1092150" y="2382275"/>
            <a:ext cx="3479850" cy="2225450"/>
          </a:xfrm>
          <a:prstGeom prst="rect">
            <a:avLst/>
          </a:prstGeom>
          <a:noFill/>
          <a:ln>
            <a:noFill/>
          </a:ln>
        </p:spPr>
      </p:pic>
      <p:pic>
        <p:nvPicPr>
          <p:cNvPr id="317" name="Google Shape;317;p55"/>
          <p:cNvPicPr preferRelativeResize="0"/>
          <p:nvPr/>
        </p:nvPicPr>
        <p:blipFill rotWithShape="1">
          <a:blip r:embed="rId4">
            <a:alphaModFix/>
          </a:blip>
          <a:srcRect b="4044" l="0" r="0" t="3414"/>
          <a:stretch/>
        </p:blipFill>
        <p:spPr>
          <a:xfrm>
            <a:off x="5149500" y="2316787"/>
            <a:ext cx="2240299" cy="235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Arrays</a:t>
            </a:r>
            <a:endParaRPr b="1" sz="3000">
              <a:solidFill>
                <a:schemeClr val="lt1"/>
              </a:solidFill>
              <a:latin typeface="Montserrat"/>
              <a:ea typeface="Montserrat"/>
              <a:cs typeface="Montserrat"/>
              <a:sym typeface="Montserrat"/>
            </a:endParaRPr>
          </a:p>
        </p:txBody>
      </p:sp>
      <p:sp>
        <p:nvSpPr>
          <p:cNvPr id="323" name="Google Shape;323;p56"/>
          <p:cNvSpPr txBox="1"/>
          <p:nvPr/>
        </p:nvSpPr>
        <p:spPr>
          <a:xfrm>
            <a:off x="645450" y="803813"/>
            <a:ext cx="7853100" cy="384900"/>
          </a:xfrm>
          <a:prstGeom prst="rect">
            <a:avLst/>
          </a:prstGeom>
          <a:noFill/>
          <a:ln>
            <a:noFill/>
          </a:ln>
        </p:spPr>
        <p:txBody>
          <a:bodyPr anchorCtr="0" anchor="t" bIns="68575" lIns="68575" spcFirstLastPara="1" rIns="68575" wrap="square" tIns="68575">
            <a:spAutoFit/>
          </a:bodyPr>
          <a:lstStyle/>
          <a:p>
            <a:pPr indent="0" lvl="0" marL="0" rtl="0" algn="ctr">
              <a:lnSpc>
                <a:spcPct val="100000"/>
              </a:lnSpc>
              <a:spcBef>
                <a:spcPts val="0"/>
              </a:spcBef>
              <a:spcAft>
                <a:spcPts val="0"/>
              </a:spcAft>
              <a:buNone/>
            </a:pPr>
            <a:r>
              <a:rPr b="1" lang="en-GB" sz="1600">
                <a:solidFill>
                  <a:srgbClr val="AA802E"/>
                </a:solidFill>
                <a:latin typeface="Montserrat"/>
                <a:ea typeface="Montserrat"/>
                <a:cs typeface="Montserrat"/>
                <a:sym typeface="Montserrat"/>
              </a:rPr>
              <a:t> An array is a data structure that can store multiple values at once.</a:t>
            </a:r>
            <a:endParaRPr b="1" sz="1600">
              <a:solidFill>
                <a:srgbClr val="AA802E"/>
              </a:solidFill>
              <a:latin typeface="Montserrat"/>
              <a:ea typeface="Montserrat"/>
              <a:cs typeface="Montserrat"/>
              <a:sym typeface="Montserrat"/>
            </a:endParaRPr>
          </a:p>
        </p:txBody>
      </p:sp>
      <p:sp>
        <p:nvSpPr>
          <p:cNvPr id="324" name="Google Shape;324;p56"/>
          <p:cNvSpPr txBox="1"/>
          <p:nvPr/>
        </p:nvSpPr>
        <p:spPr>
          <a:xfrm>
            <a:off x="279600" y="1298625"/>
            <a:ext cx="85848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We can create an </a:t>
            </a:r>
            <a:r>
              <a:rPr b="1" lang="en-GB" sz="1900">
                <a:solidFill>
                  <a:srgbClr val="FFFFFF"/>
                </a:solidFill>
                <a:latin typeface="Montserrat"/>
                <a:ea typeface="Montserrat"/>
                <a:cs typeface="Montserrat"/>
                <a:sym typeface="Montserrat"/>
              </a:rPr>
              <a:t>array</a:t>
            </a:r>
            <a:r>
              <a:rPr lang="en-GB" sz="1900">
                <a:solidFill>
                  <a:srgbClr val="FFFFFF"/>
                </a:solidFill>
                <a:latin typeface="Montserrat"/>
                <a:ea typeface="Montserrat"/>
                <a:cs typeface="Montserrat"/>
                <a:sym typeface="Montserrat"/>
              </a:rPr>
              <a:t> by placing elements inside an array literal </a:t>
            </a:r>
            <a:r>
              <a:rPr b="1" lang="en-GB" sz="1900">
                <a:solidFill>
                  <a:srgbClr val="FFFFFF"/>
                </a:solidFill>
                <a:latin typeface="Montserrat"/>
                <a:ea typeface="Montserrat"/>
                <a:cs typeface="Montserrat"/>
                <a:sym typeface="Montserrat"/>
              </a:rPr>
              <a:t>[ ]</a:t>
            </a:r>
            <a:r>
              <a:rPr lang="en-GB" sz="1900">
                <a:solidFill>
                  <a:srgbClr val="FFFFFF"/>
                </a:solidFill>
                <a:latin typeface="Montserrat"/>
                <a:ea typeface="Montserrat"/>
                <a:cs typeface="Montserrat"/>
                <a:sym typeface="Montserrat"/>
              </a:rPr>
              <a:t>, separated by </a:t>
            </a:r>
            <a:r>
              <a:rPr b="1" lang="en-GB" sz="1900">
                <a:solidFill>
                  <a:srgbClr val="FFFFFF"/>
                </a:solidFill>
                <a:latin typeface="Montserrat"/>
                <a:ea typeface="Montserrat"/>
                <a:cs typeface="Montserrat"/>
                <a:sym typeface="Montserrat"/>
              </a:rPr>
              <a:t>commas.</a:t>
            </a:r>
            <a:endParaRPr b="1" sz="1900">
              <a:solidFill>
                <a:srgbClr val="FFFFFF"/>
              </a:solidFill>
              <a:latin typeface="Montserrat"/>
              <a:ea typeface="Montserrat"/>
              <a:cs typeface="Montserrat"/>
              <a:sym typeface="Montserrat"/>
            </a:endParaRPr>
          </a:p>
          <a:p>
            <a:pPr indent="0" lvl="0" marL="0" rtl="0" algn="l">
              <a:spcBef>
                <a:spcPts val="1000"/>
              </a:spcBef>
              <a:spcAft>
                <a:spcPts val="1000"/>
              </a:spcAft>
              <a:buNone/>
            </a:pPr>
            <a:r>
              <a:t/>
            </a:r>
            <a:endParaRPr sz="1900">
              <a:solidFill>
                <a:srgbClr val="FFFFFF"/>
              </a:solidFill>
              <a:latin typeface="Montserrat"/>
              <a:ea typeface="Montserrat"/>
              <a:cs typeface="Montserrat"/>
              <a:sym typeface="Montserrat"/>
            </a:endParaRPr>
          </a:p>
        </p:txBody>
      </p:sp>
      <p:pic>
        <p:nvPicPr>
          <p:cNvPr id="325" name="Google Shape;325;p56"/>
          <p:cNvPicPr preferRelativeResize="0"/>
          <p:nvPr/>
        </p:nvPicPr>
        <p:blipFill>
          <a:blip r:embed="rId3">
            <a:alphaModFix/>
          </a:blip>
          <a:stretch>
            <a:fillRect/>
          </a:stretch>
        </p:blipFill>
        <p:spPr>
          <a:xfrm>
            <a:off x="2092875" y="2109800"/>
            <a:ext cx="4958251" cy="227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7"/>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Arrays</a:t>
            </a:r>
            <a:endParaRPr b="1" sz="3000">
              <a:solidFill>
                <a:schemeClr val="lt1"/>
              </a:solidFill>
              <a:latin typeface="Montserrat"/>
              <a:ea typeface="Montserrat"/>
              <a:cs typeface="Montserrat"/>
              <a:sym typeface="Montserrat"/>
            </a:endParaRPr>
          </a:p>
        </p:txBody>
      </p:sp>
      <p:sp>
        <p:nvSpPr>
          <p:cNvPr id="331" name="Google Shape;331;p57"/>
          <p:cNvSpPr txBox="1"/>
          <p:nvPr/>
        </p:nvSpPr>
        <p:spPr>
          <a:xfrm>
            <a:off x="279600" y="899550"/>
            <a:ext cx="8584800" cy="3344400"/>
          </a:xfrm>
          <a:prstGeom prst="rect">
            <a:avLst/>
          </a:prstGeom>
          <a:solidFill>
            <a:srgbClr val="103452"/>
          </a:solid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Each </a:t>
            </a:r>
            <a:r>
              <a:rPr b="1" lang="en-GB" sz="1900">
                <a:solidFill>
                  <a:srgbClr val="FFFFFF"/>
                </a:solidFill>
                <a:latin typeface="Montserrat"/>
                <a:ea typeface="Montserrat"/>
                <a:cs typeface="Montserrat"/>
                <a:sym typeface="Montserrat"/>
              </a:rPr>
              <a:t>element</a:t>
            </a:r>
            <a:r>
              <a:rPr lang="en-GB" sz="1900">
                <a:solidFill>
                  <a:srgbClr val="FFFFFF"/>
                </a:solidFill>
                <a:latin typeface="Montserrat"/>
                <a:ea typeface="Montserrat"/>
                <a:cs typeface="Montserrat"/>
                <a:sym typeface="Montserrat"/>
              </a:rPr>
              <a:t> of an array is associated with a number called an </a:t>
            </a:r>
            <a:r>
              <a:rPr b="1" lang="en-GB" sz="1900">
                <a:solidFill>
                  <a:srgbClr val="FFFFFF"/>
                </a:solidFill>
                <a:latin typeface="Montserrat"/>
                <a:ea typeface="Montserrat"/>
                <a:cs typeface="Montserrat"/>
                <a:sym typeface="Montserrat"/>
              </a:rPr>
              <a:t>index</a:t>
            </a:r>
            <a:r>
              <a:rPr lang="en-GB" sz="1900">
                <a:solidFill>
                  <a:srgbClr val="FFFFFF"/>
                </a:solidFill>
                <a:latin typeface="Montserrat"/>
                <a:ea typeface="Montserrat"/>
                <a:cs typeface="Montserrat"/>
                <a:sym typeface="Montserrat"/>
              </a:rPr>
              <a:t>.</a:t>
            </a:r>
            <a:endParaRPr sz="1900">
              <a:solidFill>
                <a:srgbClr val="FFFFFF"/>
              </a:solidFill>
              <a:latin typeface="Montserrat"/>
              <a:ea typeface="Montserrat"/>
              <a:cs typeface="Montserrat"/>
              <a:sym typeface="Montserrat"/>
            </a:endParaRPr>
          </a:p>
          <a:p>
            <a:pPr indent="-349250" lvl="0" marL="4572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The </a:t>
            </a:r>
            <a:r>
              <a:rPr b="1" lang="en-GB" sz="1900">
                <a:solidFill>
                  <a:srgbClr val="FFFFFF"/>
                </a:solidFill>
                <a:latin typeface="Montserrat"/>
                <a:ea typeface="Montserrat"/>
                <a:cs typeface="Montserrat"/>
                <a:sym typeface="Montserrat"/>
              </a:rPr>
              <a:t>index </a:t>
            </a:r>
            <a:r>
              <a:rPr lang="en-GB" sz="1900">
                <a:solidFill>
                  <a:srgbClr val="FFFFFF"/>
                </a:solidFill>
                <a:latin typeface="Montserrat"/>
                <a:ea typeface="Montserrat"/>
                <a:cs typeface="Montserrat"/>
                <a:sym typeface="Montserrat"/>
              </a:rPr>
              <a:t>specifies the </a:t>
            </a:r>
            <a:r>
              <a:rPr b="1" lang="en-GB" sz="1900">
                <a:solidFill>
                  <a:srgbClr val="FFFFFF"/>
                </a:solidFill>
                <a:latin typeface="Montserrat"/>
                <a:ea typeface="Montserrat"/>
                <a:cs typeface="Montserrat"/>
                <a:sym typeface="Montserrat"/>
              </a:rPr>
              <a:t>position </a:t>
            </a:r>
            <a:r>
              <a:rPr lang="en-GB" sz="1900">
                <a:solidFill>
                  <a:srgbClr val="FFFFFF"/>
                </a:solidFill>
                <a:latin typeface="Montserrat"/>
                <a:ea typeface="Montserrat"/>
                <a:cs typeface="Montserrat"/>
                <a:sym typeface="Montserrat"/>
              </a:rPr>
              <a:t>of the element inside the array.</a:t>
            </a:r>
            <a:endParaRPr b="1" sz="1900">
              <a:solidFill>
                <a:srgbClr val="FFFFFF"/>
              </a:solidFill>
              <a:latin typeface="Montserrat"/>
              <a:ea typeface="Montserrat"/>
              <a:cs typeface="Montserrat"/>
              <a:sym typeface="Montserrat"/>
            </a:endParaRPr>
          </a:p>
          <a:p>
            <a:pPr indent="0" lvl="0" marL="0" rtl="0" algn="l">
              <a:spcBef>
                <a:spcPts val="100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100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1000"/>
              </a:spcBef>
              <a:spcAft>
                <a:spcPts val="0"/>
              </a:spcAft>
              <a:buNone/>
            </a:pPr>
            <a:r>
              <a:t/>
            </a:r>
            <a:endParaRPr sz="1600">
              <a:solidFill>
                <a:srgbClr val="FFFFFF"/>
              </a:solidFill>
              <a:latin typeface="Montserrat"/>
              <a:ea typeface="Montserrat"/>
              <a:cs typeface="Montserrat"/>
              <a:sym typeface="Montserrat"/>
            </a:endParaRPr>
          </a:p>
          <a:p>
            <a:pPr indent="-349250" lvl="0" marL="457200" rtl="0" algn="l">
              <a:spcBef>
                <a:spcPts val="1000"/>
              </a:spcBef>
              <a:spcAft>
                <a:spcPts val="0"/>
              </a:spcAft>
              <a:buClr>
                <a:schemeClr val="lt1"/>
              </a:buClr>
              <a:buSzPts val="1900"/>
              <a:buFont typeface="Montserrat"/>
              <a:buChar char="❖"/>
            </a:pPr>
            <a:r>
              <a:rPr lang="en-GB" sz="1900">
                <a:solidFill>
                  <a:schemeClr val="lt1"/>
                </a:solidFill>
                <a:latin typeface="Montserrat"/>
                <a:ea typeface="Montserrat"/>
                <a:cs typeface="Montserrat"/>
                <a:sym typeface="Montserrat"/>
              </a:rPr>
              <a:t>We can use an array </a:t>
            </a:r>
            <a:r>
              <a:rPr b="1" lang="en-GB" sz="1900">
                <a:solidFill>
                  <a:schemeClr val="lt1"/>
                </a:solidFill>
                <a:latin typeface="Montserrat"/>
                <a:ea typeface="Montserrat"/>
                <a:cs typeface="Montserrat"/>
                <a:sym typeface="Montserrat"/>
              </a:rPr>
              <a:t>index</a:t>
            </a:r>
            <a:r>
              <a:rPr lang="en-GB" sz="1900">
                <a:solidFill>
                  <a:schemeClr val="lt1"/>
                </a:solidFill>
                <a:latin typeface="Montserrat"/>
                <a:ea typeface="Montserrat"/>
                <a:cs typeface="Montserrat"/>
                <a:sym typeface="Montserrat"/>
              </a:rPr>
              <a:t> to </a:t>
            </a:r>
            <a:r>
              <a:rPr b="1" lang="en-GB" sz="1900">
                <a:solidFill>
                  <a:schemeClr val="lt1"/>
                </a:solidFill>
                <a:latin typeface="Montserrat"/>
                <a:ea typeface="Montserrat"/>
                <a:cs typeface="Montserrat"/>
                <a:sym typeface="Montserrat"/>
              </a:rPr>
              <a:t>access</a:t>
            </a:r>
            <a:r>
              <a:rPr lang="en-GB" sz="1900">
                <a:solidFill>
                  <a:schemeClr val="lt1"/>
                </a:solidFill>
                <a:latin typeface="Montserrat"/>
                <a:ea typeface="Montserrat"/>
                <a:cs typeface="Montserrat"/>
                <a:sym typeface="Montserrat"/>
              </a:rPr>
              <a:t> the elements of the array.</a:t>
            </a:r>
            <a:endParaRPr sz="1900">
              <a:solidFill>
                <a:schemeClr val="lt1"/>
              </a:solidFill>
              <a:latin typeface="Montserrat"/>
              <a:ea typeface="Montserrat"/>
              <a:cs typeface="Montserrat"/>
              <a:sym typeface="Montserrat"/>
            </a:endParaRPr>
          </a:p>
          <a:p>
            <a:pPr indent="0" lvl="0" marL="0" rtl="0" algn="l">
              <a:spcBef>
                <a:spcPts val="1000"/>
              </a:spcBef>
              <a:spcAft>
                <a:spcPts val="1000"/>
              </a:spcAft>
              <a:buNone/>
            </a:pPr>
            <a:r>
              <a:t/>
            </a:r>
            <a:endParaRPr sz="1900">
              <a:solidFill>
                <a:schemeClr val="lt1"/>
              </a:solidFill>
              <a:latin typeface="Montserrat"/>
              <a:ea typeface="Montserrat"/>
              <a:cs typeface="Montserrat"/>
              <a:sym typeface="Montserrat"/>
            </a:endParaRPr>
          </a:p>
        </p:txBody>
      </p:sp>
      <p:pic>
        <p:nvPicPr>
          <p:cNvPr id="332" name="Google Shape;332;p57"/>
          <p:cNvPicPr preferRelativeResize="0"/>
          <p:nvPr/>
        </p:nvPicPr>
        <p:blipFill rotWithShape="1">
          <a:blip r:embed="rId3">
            <a:alphaModFix/>
          </a:blip>
          <a:srcRect b="21918" l="0" r="0" t="15616"/>
          <a:stretch/>
        </p:blipFill>
        <p:spPr>
          <a:xfrm>
            <a:off x="2825100" y="1992025"/>
            <a:ext cx="3493800" cy="246475"/>
          </a:xfrm>
          <a:prstGeom prst="rect">
            <a:avLst/>
          </a:prstGeom>
          <a:noFill/>
          <a:ln>
            <a:noFill/>
          </a:ln>
        </p:spPr>
      </p:pic>
      <p:graphicFrame>
        <p:nvGraphicFramePr>
          <p:cNvPr id="333" name="Google Shape;333;p57"/>
          <p:cNvGraphicFramePr/>
          <p:nvPr/>
        </p:nvGraphicFramePr>
        <p:xfrm>
          <a:off x="3236525" y="2359075"/>
          <a:ext cx="3000000" cy="3000000"/>
        </p:xfrm>
        <a:graphic>
          <a:graphicData uri="http://schemas.openxmlformats.org/drawingml/2006/table">
            <a:tbl>
              <a:tblPr>
                <a:noFill/>
                <a:tableStyleId>{02F2E062-B40F-4ABC-A4AA-8154A93AF201}</a:tableStyleId>
              </a:tblPr>
              <a:tblGrid>
                <a:gridCol w="705825"/>
                <a:gridCol w="393025"/>
                <a:gridCol w="393025"/>
                <a:gridCol w="393025"/>
                <a:gridCol w="393025"/>
                <a:gridCol w="393025"/>
              </a:tblGrid>
              <a:tr h="381000">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Index</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0</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1</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2</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4</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r h="381000">
                <a:tc>
                  <a:txBody>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2</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4</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6</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8</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10</a:t>
                      </a:r>
                      <a:endParaRPr>
                        <a:solidFill>
                          <a:schemeClr val="lt1"/>
                        </a:solidFill>
                        <a:latin typeface="Montserrat"/>
                        <a:ea typeface="Montserrat"/>
                        <a:cs typeface="Montserrat"/>
                        <a:sym typeface="Montserrat"/>
                      </a:endParaRPr>
                    </a:p>
                  </a:txBody>
                  <a:tcPr marT="91425" marB="91425" marR="91425" marL="91425" anchor="ctr">
                    <a:solidFill>
                      <a:schemeClr val="dk1"/>
                    </a:solidFill>
                  </a:tcPr>
                </a:tc>
              </a:tr>
            </a:tbl>
          </a:graphicData>
        </a:graphic>
      </p:graphicFrame>
      <p:pic>
        <p:nvPicPr>
          <p:cNvPr id="334" name="Google Shape;334;p57"/>
          <p:cNvPicPr preferRelativeResize="0"/>
          <p:nvPr/>
        </p:nvPicPr>
        <p:blipFill rotWithShape="1">
          <a:blip r:embed="rId4">
            <a:alphaModFix/>
          </a:blip>
          <a:srcRect b="8298" l="0" r="0" t="8298"/>
          <a:stretch/>
        </p:blipFill>
        <p:spPr>
          <a:xfrm>
            <a:off x="1412525" y="3691400"/>
            <a:ext cx="6318951" cy="552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8"/>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Arrays</a:t>
            </a:r>
            <a:endParaRPr b="1" sz="3000">
              <a:solidFill>
                <a:schemeClr val="lt1"/>
              </a:solidFill>
              <a:latin typeface="Montserrat"/>
              <a:ea typeface="Montserrat"/>
              <a:cs typeface="Montserrat"/>
              <a:sym typeface="Montserrat"/>
            </a:endParaRPr>
          </a:p>
        </p:txBody>
      </p:sp>
      <p:sp>
        <p:nvSpPr>
          <p:cNvPr id="340" name="Google Shape;340;p58"/>
          <p:cNvSpPr txBox="1"/>
          <p:nvPr/>
        </p:nvSpPr>
        <p:spPr>
          <a:xfrm>
            <a:off x="199950" y="950875"/>
            <a:ext cx="87441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We can </a:t>
            </a:r>
            <a:r>
              <a:rPr b="1" lang="en-GB" sz="1900">
                <a:solidFill>
                  <a:srgbClr val="FFFFFF"/>
                </a:solidFill>
                <a:latin typeface="Montserrat"/>
                <a:ea typeface="Montserrat"/>
                <a:cs typeface="Montserrat"/>
                <a:sym typeface="Montserrat"/>
              </a:rPr>
              <a:t>add</a:t>
            </a:r>
            <a:r>
              <a:rPr lang="en-GB" sz="1900">
                <a:solidFill>
                  <a:srgbClr val="FFFFFF"/>
                </a:solidFill>
                <a:latin typeface="Montserrat"/>
                <a:ea typeface="Montserrat"/>
                <a:cs typeface="Montserrat"/>
                <a:sym typeface="Montserrat"/>
              </a:rPr>
              <a:t> elements to an array using </a:t>
            </a:r>
            <a:r>
              <a:rPr b="1" lang="en-GB" sz="1900">
                <a:solidFill>
                  <a:srgbClr val="FFFFFF"/>
                </a:solidFill>
                <a:latin typeface="Montserrat"/>
                <a:ea typeface="Montserrat"/>
                <a:cs typeface="Montserrat"/>
                <a:sym typeface="Montserrat"/>
              </a:rPr>
              <a:t>built-in</a:t>
            </a:r>
            <a:r>
              <a:rPr lang="en-GB" sz="1900">
                <a:solidFill>
                  <a:srgbClr val="FFFFFF"/>
                </a:solidFill>
                <a:latin typeface="Montserrat"/>
                <a:ea typeface="Montserrat"/>
                <a:cs typeface="Montserrat"/>
                <a:sym typeface="Montserrat"/>
              </a:rPr>
              <a:t> methods like </a:t>
            </a:r>
            <a:r>
              <a:rPr b="1" lang="en-GB" sz="1900">
                <a:solidFill>
                  <a:srgbClr val="FFFFFF"/>
                </a:solidFill>
                <a:latin typeface="Montserrat"/>
                <a:ea typeface="Montserrat"/>
                <a:cs typeface="Montserrat"/>
                <a:sym typeface="Montserrat"/>
              </a:rPr>
              <a:t>push()</a:t>
            </a:r>
            <a:r>
              <a:rPr lang="en-GB" sz="1900">
                <a:solidFill>
                  <a:srgbClr val="FFFFFF"/>
                </a:solidFill>
                <a:latin typeface="Montserrat"/>
                <a:ea typeface="Montserrat"/>
                <a:cs typeface="Montserrat"/>
                <a:sym typeface="Montserrat"/>
              </a:rPr>
              <a:t> and </a:t>
            </a:r>
            <a:r>
              <a:rPr b="1" lang="en-GB" sz="1900">
                <a:solidFill>
                  <a:srgbClr val="FFFFFF"/>
                </a:solidFill>
                <a:latin typeface="Montserrat"/>
                <a:ea typeface="Montserrat"/>
                <a:cs typeface="Montserrat"/>
                <a:sym typeface="Montserrat"/>
              </a:rPr>
              <a:t>unshift()</a:t>
            </a:r>
            <a:r>
              <a:rPr lang="en-GB" sz="1900">
                <a:solidFill>
                  <a:srgbClr val="FFFFFF"/>
                </a:solidFill>
                <a:latin typeface="Montserrat"/>
                <a:ea typeface="Montserrat"/>
                <a:cs typeface="Montserrat"/>
                <a:sym typeface="Montserrat"/>
              </a:rPr>
              <a:t>.</a:t>
            </a:r>
            <a:endParaRPr sz="1900">
              <a:solidFill>
                <a:srgbClr val="FFFFFF"/>
              </a:solidFill>
              <a:latin typeface="Montserrat"/>
              <a:ea typeface="Montserrat"/>
              <a:cs typeface="Montserrat"/>
              <a:sym typeface="Montserrat"/>
            </a:endParaRPr>
          </a:p>
          <a:p>
            <a:pPr indent="-349250" lvl="1" marL="9144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The</a:t>
            </a:r>
            <a:r>
              <a:rPr b="1" lang="en-GB" sz="1900">
                <a:solidFill>
                  <a:srgbClr val="FFFFFF"/>
                </a:solidFill>
                <a:latin typeface="Montserrat"/>
                <a:ea typeface="Montserrat"/>
                <a:cs typeface="Montserrat"/>
                <a:sym typeface="Montserrat"/>
              </a:rPr>
              <a:t> push() </a:t>
            </a:r>
            <a:r>
              <a:rPr lang="en-GB" sz="1900">
                <a:solidFill>
                  <a:srgbClr val="FFFFFF"/>
                </a:solidFill>
                <a:latin typeface="Montserrat"/>
                <a:ea typeface="Montserrat"/>
                <a:cs typeface="Montserrat"/>
                <a:sym typeface="Montserrat"/>
              </a:rPr>
              <a:t>method adds an element at the </a:t>
            </a:r>
            <a:r>
              <a:rPr b="1" lang="en-GB" sz="1900">
                <a:solidFill>
                  <a:srgbClr val="FFFFFF"/>
                </a:solidFill>
                <a:latin typeface="Montserrat"/>
                <a:ea typeface="Montserrat"/>
                <a:cs typeface="Montserrat"/>
                <a:sym typeface="Montserrat"/>
              </a:rPr>
              <a:t>end</a:t>
            </a:r>
            <a:r>
              <a:rPr lang="en-GB" sz="1900">
                <a:solidFill>
                  <a:srgbClr val="FFFFFF"/>
                </a:solidFill>
                <a:latin typeface="Montserrat"/>
                <a:ea typeface="Montserrat"/>
                <a:cs typeface="Montserrat"/>
                <a:sym typeface="Montserrat"/>
              </a:rPr>
              <a:t> of the array.</a:t>
            </a:r>
            <a:endParaRPr sz="1900">
              <a:solidFill>
                <a:srgbClr val="FFFFFF"/>
              </a:solidFill>
              <a:latin typeface="Montserrat"/>
              <a:ea typeface="Montserrat"/>
              <a:cs typeface="Montserrat"/>
              <a:sym typeface="Montserrat"/>
            </a:endParaRPr>
          </a:p>
          <a:p>
            <a:pPr indent="-349250" lvl="1" marL="9144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The </a:t>
            </a:r>
            <a:r>
              <a:rPr b="1" lang="en-GB" sz="1900">
                <a:solidFill>
                  <a:srgbClr val="FFFFFF"/>
                </a:solidFill>
                <a:latin typeface="Montserrat"/>
                <a:ea typeface="Montserrat"/>
                <a:cs typeface="Montserrat"/>
                <a:sym typeface="Montserrat"/>
              </a:rPr>
              <a:t>unshift()</a:t>
            </a:r>
            <a:r>
              <a:rPr lang="en-GB" sz="1900">
                <a:solidFill>
                  <a:srgbClr val="FFFFFF"/>
                </a:solidFill>
                <a:latin typeface="Montserrat"/>
                <a:ea typeface="Montserrat"/>
                <a:cs typeface="Montserrat"/>
                <a:sym typeface="Montserrat"/>
              </a:rPr>
              <a:t> method adds an element at the </a:t>
            </a:r>
            <a:r>
              <a:rPr b="1" lang="en-GB" sz="1900">
                <a:solidFill>
                  <a:srgbClr val="FFFFFF"/>
                </a:solidFill>
                <a:latin typeface="Montserrat"/>
                <a:ea typeface="Montserrat"/>
                <a:cs typeface="Montserrat"/>
                <a:sym typeface="Montserrat"/>
              </a:rPr>
              <a:t>beginning</a:t>
            </a:r>
            <a:r>
              <a:rPr lang="en-GB" sz="1900">
                <a:solidFill>
                  <a:srgbClr val="FFFFFF"/>
                </a:solidFill>
                <a:latin typeface="Montserrat"/>
                <a:ea typeface="Montserrat"/>
                <a:cs typeface="Montserrat"/>
                <a:sym typeface="Montserrat"/>
              </a:rPr>
              <a:t>.</a:t>
            </a:r>
            <a:endParaRPr sz="1900">
              <a:solidFill>
                <a:srgbClr val="FFFFFF"/>
              </a:solidFill>
              <a:latin typeface="Montserrat"/>
              <a:ea typeface="Montserrat"/>
              <a:cs typeface="Montserrat"/>
              <a:sym typeface="Montserrat"/>
            </a:endParaRPr>
          </a:p>
          <a:p>
            <a:pPr indent="0" lvl="0" marL="914400" rtl="0" algn="l">
              <a:spcBef>
                <a:spcPts val="1000"/>
              </a:spcBef>
              <a:spcAft>
                <a:spcPts val="0"/>
              </a:spcAft>
              <a:buNone/>
            </a:pPr>
            <a:r>
              <a:t/>
            </a:r>
            <a:endParaRPr sz="1900">
              <a:solidFill>
                <a:srgbClr val="FFFFFF"/>
              </a:solidFill>
              <a:latin typeface="Montserrat"/>
              <a:ea typeface="Montserrat"/>
              <a:cs typeface="Montserrat"/>
              <a:sym typeface="Montserrat"/>
            </a:endParaRPr>
          </a:p>
          <a:p>
            <a:pPr indent="0" lvl="0" marL="914400" rtl="0" algn="l">
              <a:spcBef>
                <a:spcPts val="1000"/>
              </a:spcBef>
              <a:spcAft>
                <a:spcPts val="0"/>
              </a:spcAft>
              <a:buNone/>
            </a:pPr>
            <a:r>
              <a:t/>
            </a:r>
            <a:endParaRPr sz="800">
              <a:solidFill>
                <a:srgbClr val="FFFFFF"/>
              </a:solidFill>
              <a:latin typeface="Montserrat"/>
              <a:ea typeface="Montserrat"/>
              <a:cs typeface="Montserrat"/>
              <a:sym typeface="Montserrat"/>
            </a:endParaRPr>
          </a:p>
          <a:p>
            <a:pPr indent="-349250" lvl="1" marL="914400" rtl="0" algn="l">
              <a:spcBef>
                <a:spcPts val="1000"/>
              </a:spcBef>
              <a:spcAft>
                <a:spcPts val="1000"/>
              </a:spcAft>
              <a:buClr>
                <a:srgbClr val="FFFFFF"/>
              </a:buClr>
              <a:buSzPts val="1900"/>
              <a:buFont typeface="Montserrat"/>
              <a:buChar char="➢"/>
            </a:pPr>
            <a:r>
              <a:rPr lang="en-GB" sz="1900">
                <a:solidFill>
                  <a:schemeClr val="lt1"/>
                </a:solidFill>
                <a:latin typeface="Montserrat"/>
                <a:ea typeface="Montserrat"/>
                <a:cs typeface="Montserrat"/>
                <a:sym typeface="Montserrat"/>
              </a:rPr>
              <a:t>We can add or </a:t>
            </a:r>
            <a:r>
              <a:rPr b="1" lang="en-GB" sz="1900">
                <a:solidFill>
                  <a:schemeClr val="lt1"/>
                </a:solidFill>
                <a:latin typeface="Montserrat"/>
                <a:ea typeface="Montserrat"/>
                <a:cs typeface="Montserrat"/>
                <a:sym typeface="Montserrat"/>
              </a:rPr>
              <a:t>change </a:t>
            </a:r>
            <a:r>
              <a:rPr lang="en-GB" sz="1900">
                <a:solidFill>
                  <a:schemeClr val="lt1"/>
                </a:solidFill>
                <a:latin typeface="Montserrat"/>
                <a:ea typeface="Montserrat"/>
                <a:cs typeface="Montserrat"/>
                <a:sym typeface="Montserrat"/>
              </a:rPr>
              <a:t>elements by accessing the </a:t>
            </a:r>
            <a:r>
              <a:rPr b="1" lang="en-GB" sz="1900">
                <a:solidFill>
                  <a:schemeClr val="lt1"/>
                </a:solidFill>
                <a:latin typeface="Montserrat"/>
                <a:ea typeface="Montserrat"/>
                <a:cs typeface="Montserrat"/>
                <a:sym typeface="Montserrat"/>
              </a:rPr>
              <a:t>index </a:t>
            </a:r>
            <a:r>
              <a:rPr lang="en-GB" sz="1900">
                <a:solidFill>
                  <a:schemeClr val="lt1"/>
                </a:solidFill>
                <a:latin typeface="Montserrat"/>
                <a:ea typeface="Montserrat"/>
                <a:cs typeface="Montserrat"/>
                <a:sym typeface="Montserrat"/>
              </a:rPr>
              <a:t>value.</a:t>
            </a:r>
            <a:endParaRPr sz="1900">
              <a:solidFill>
                <a:srgbClr val="FFFFFF"/>
              </a:solidFill>
              <a:latin typeface="Montserrat"/>
              <a:ea typeface="Montserrat"/>
              <a:cs typeface="Montserrat"/>
              <a:sym typeface="Montserrat"/>
            </a:endParaRPr>
          </a:p>
        </p:txBody>
      </p:sp>
      <p:pic>
        <p:nvPicPr>
          <p:cNvPr id="341" name="Google Shape;341;p58"/>
          <p:cNvPicPr preferRelativeResize="0"/>
          <p:nvPr/>
        </p:nvPicPr>
        <p:blipFill rotWithShape="1">
          <a:blip r:embed="rId3">
            <a:alphaModFix/>
          </a:blip>
          <a:srcRect b="9198" l="4444" r="22701" t="0"/>
          <a:stretch/>
        </p:blipFill>
        <p:spPr>
          <a:xfrm>
            <a:off x="3619600" y="2526625"/>
            <a:ext cx="1904800" cy="552700"/>
          </a:xfrm>
          <a:prstGeom prst="rect">
            <a:avLst/>
          </a:prstGeom>
          <a:noFill/>
          <a:ln>
            <a:noFill/>
          </a:ln>
        </p:spPr>
      </p:pic>
      <p:pic>
        <p:nvPicPr>
          <p:cNvPr id="342" name="Google Shape;342;p58"/>
          <p:cNvPicPr preferRelativeResize="0"/>
          <p:nvPr/>
        </p:nvPicPr>
        <p:blipFill rotWithShape="1">
          <a:blip r:embed="rId4">
            <a:alphaModFix/>
          </a:blip>
          <a:srcRect b="0" l="4021" r="0" t="0"/>
          <a:stretch/>
        </p:blipFill>
        <p:spPr>
          <a:xfrm>
            <a:off x="2320475" y="3615675"/>
            <a:ext cx="4503050" cy="813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9"/>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Arrays</a:t>
            </a:r>
            <a:endParaRPr b="1" sz="3000">
              <a:solidFill>
                <a:schemeClr val="lt1"/>
              </a:solidFill>
              <a:latin typeface="Montserrat"/>
              <a:ea typeface="Montserrat"/>
              <a:cs typeface="Montserrat"/>
              <a:sym typeface="Montserrat"/>
            </a:endParaRPr>
          </a:p>
        </p:txBody>
      </p:sp>
      <p:sp>
        <p:nvSpPr>
          <p:cNvPr id="348" name="Google Shape;348;p59"/>
          <p:cNvSpPr txBox="1"/>
          <p:nvPr/>
        </p:nvSpPr>
        <p:spPr>
          <a:xfrm>
            <a:off x="228150" y="1041125"/>
            <a:ext cx="86877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We can remove (and add) an element from any specified index of an array using the </a:t>
            </a:r>
            <a:r>
              <a:rPr b="1" lang="en-GB" sz="1900">
                <a:solidFill>
                  <a:srgbClr val="FFFFFF"/>
                </a:solidFill>
                <a:latin typeface="Montserrat"/>
                <a:ea typeface="Montserrat"/>
                <a:cs typeface="Montserrat"/>
                <a:sym typeface="Montserrat"/>
              </a:rPr>
              <a:t>splice()</a:t>
            </a:r>
            <a:r>
              <a:rPr lang="en-GB" sz="1900">
                <a:solidFill>
                  <a:srgbClr val="FFFFFF"/>
                </a:solidFill>
                <a:latin typeface="Montserrat"/>
                <a:ea typeface="Montserrat"/>
                <a:cs typeface="Montserrat"/>
                <a:sym typeface="Montserrat"/>
              </a:rPr>
              <a:t> method.</a:t>
            </a:r>
            <a:endParaRPr sz="1900">
              <a:solidFill>
                <a:srgbClr val="FFFFFF"/>
              </a:solidFill>
              <a:latin typeface="Montserrat"/>
              <a:ea typeface="Montserrat"/>
              <a:cs typeface="Montserrat"/>
              <a:sym typeface="Montserrat"/>
            </a:endParaRPr>
          </a:p>
          <a:p>
            <a:pPr indent="-349250" lvl="0" marL="4572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The arguments are: </a:t>
            </a:r>
            <a:r>
              <a:rPr b="1" lang="en-GB" sz="1900">
                <a:solidFill>
                  <a:srgbClr val="FFFFFF"/>
                </a:solidFill>
                <a:latin typeface="Montserrat"/>
                <a:ea typeface="Montserrat"/>
                <a:cs typeface="Montserrat"/>
                <a:sym typeface="Montserrat"/>
              </a:rPr>
              <a:t>(position, howManyToRemove, itemsToAdd..)</a:t>
            </a:r>
            <a:endParaRPr b="1" sz="1900">
              <a:solidFill>
                <a:srgbClr val="FFFFFF"/>
              </a:solidFill>
              <a:latin typeface="Montserrat"/>
              <a:ea typeface="Montserrat"/>
              <a:cs typeface="Montserrat"/>
              <a:sym typeface="Montserrat"/>
            </a:endParaRPr>
          </a:p>
          <a:p>
            <a:pPr indent="0" lvl="0" marL="457200" rtl="0" algn="l">
              <a:spcBef>
                <a:spcPts val="1000"/>
              </a:spcBef>
              <a:spcAft>
                <a:spcPts val="1000"/>
              </a:spcAft>
              <a:buNone/>
            </a:pPr>
            <a:r>
              <a:t/>
            </a:r>
            <a:endParaRPr sz="1900">
              <a:solidFill>
                <a:srgbClr val="FFFFFF"/>
              </a:solidFill>
              <a:latin typeface="Montserrat"/>
              <a:ea typeface="Montserrat"/>
              <a:cs typeface="Montserrat"/>
              <a:sym typeface="Montserrat"/>
            </a:endParaRPr>
          </a:p>
        </p:txBody>
      </p:sp>
      <p:pic>
        <p:nvPicPr>
          <p:cNvPr id="349" name="Google Shape;349;p59"/>
          <p:cNvPicPr preferRelativeResize="0"/>
          <p:nvPr/>
        </p:nvPicPr>
        <p:blipFill>
          <a:blip r:embed="rId3">
            <a:alphaModFix/>
          </a:blip>
          <a:stretch>
            <a:fillRect/>
          </a:stretch>
        </p:blipFill>
        <p:spPr>
          <a:xfrm>
            <a:off x="2223963" y="2324325"/>
            <a:ext cx="4696075" cy="875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0"/>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Arrays</a:t>
            </a:r>
            <a:endParaRPr b="1" sz="3000">
              <a:solidFill>
                <a:schemeClr val="lt1"/>
              </a:solidFill>
              <a:latin typeface="Montserrat"/>
              <a:ea typeface="Montserrat"/>
              <a:cs typeface="Montserrat"/>
              <a:sym typeface="Montserrat"/>
            </a:endParaRPr>
          </a:p>
        </p:txBody>
      </p:sp>
      <p:sp>
        <p:nvSpPr>
          <p:cNvPr id="355" name="Google Shape;355;p60"/>
          <p:cNvSpPr txBox="1"/>
          <p:nvPr/>
        </p:nvSpPr>
        <p:spPr>
          <a:xfrm>
            <a:off x="279600" y="996000"/>
            <a:ext cx="85848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We can find the length of an array using the </a:t>
            </a:r>
            <a:r>
              <a:rPr b="1" lang="en-GB" sz="1900">
                <a:solidFill>
                  <a:srgbClr val="FFFFFF"/>
                </a:solidFill>
                <a:latin typeface="Montserrat"/>
                <a:ea typeface="Montserrat"/>
                <a:cs typeface="Montserrat"/>
                <a:sym typeface="Montserrat"/>
              </a:rPr>
              <a:t>length</a:t>
            </a:r>
            <a:r>
              <a:rPr lang="en-GB" sz="1900">
                <a:solidFill>
                  <a:srgbClr val="FFFFFF"/>
                </a:solidFill>
                <a:latin typeface="Montserrat"/>
                <a:ea typeface="Montserrat"/>
                <a:cs typeface="Montserrat"/>
                <a:sym typeface="Montserrat"/>
              </a:rPr>
              <a:t> property. </a:t>
            </a:r>
            <a:endParaRPr sz="1900">
              <a:solidFill>
                <a:srgbClr val="FFFFFF"/>
              </a:solidFill>
              <a:latin typeface="Montserrat"/>
              <a:ea typeface="Montserrat"/>
              <a:cs typeface="Montserrat"/>
              <a:sym typeface="Montserrat"/>
            </a:endParaRPr>
          </a:p>
          <a:p>
            <a:pPr indent="0" lvl="0" marL="0" rtl="0" algn="l">
              <a:spcBef>
                <a:spcPts val="1000"/>
              </a:spcBef>
              <a:spcAft>
                <a:spcPts val="1000"/>
              </a:spcAft>
              <a:buNone/>
            </a:pPr>
            <a:r>
              <a:t/>
            </a:r>
            <a:endParaRPr sz="1900">
              <a:solidFill>
                <a:srgbClr val="FFFFFF"/>
              </a:solidFill>
              <a:latin typeface="Montserrat"/>
              <a:ea typeface="Montserrat"/>
              <a:cs typeface="Montserrat"/>
              <a:sym typeface="Montserrat"/>
            </a:endParaRPr>
          </a:p>
        </p:txBody>
      </p:sp>
      <p:pic>
        <p:nvPicPr>
          <p:cNvPr id="356" name="Google Shape;356;p60"/>
          <p:cNvPicPr preferRelativeResize="0"/>
          <p:nvPr/>
        </p:nvPicPr>
        <p:blipFill>
          <a:blip r:embed="rId3">
            <a:alphaModFix/>
          </a:blip>
          <a:stretch>
            <a:fillRect/>
          </a:stretch>
        </p:blipFill>
        <p:spPr>
          <a:xfrm>
            <a:off x="2585089" y="1602900"/>
            <a:ext cx="3973825" cy="495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1"/>
          <p:cNvSpPr txBox="1"/>
          <p:nvPr>
            <p:ph type="title"/>
          </p:nvPr>
        </p:nvSpPr>
        <p:spPr>
          <a:xfrm>
            <a:off x="628650" y="20746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a:t>Maps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51" name="Google Shape;151;p35"/>
          <p:cNvSpPr txBox="1"/>
          <p:nvPr/>
        </p:nvSpPr>
        <p:spPr>
          <a:xfrm>
            <a:off x="839925" y="518175"/>
            <a:ext cx="7837500" cy="4626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Full Stack Web Development Session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52" name="Google Shape;152;p3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53" name="Google Shape;153;p3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54" name="Google Shape;154;p35"/>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rPr>
              <a:t>Feedback on Lectures</a:t>
            </a:r>
            <a:endParaRPr b="1" i="0" sz="1300" u="none" cap="none" strike="noStrike">
              <a:solidFill>
                <a:schemeClr val="dk1"/>
              </a:solidFill>
              <a:latin typeface="Montserrat"/>
              <a:ea typeface="Montserrat"/>
              <a:cs typeface="Montserrat"/>
              <a:sym typeface="Montserrat"/>
            </a:endParaRPr>
          </a:p>
        </p:txBody>
      </p:sp>
      <p:cxnSp>
        <p:nvCxnSpPr>
          <p:cNvPr id="155" name="Google Shape;155;p35"/>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56" name="Google Shape;156;p35"/>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2"/>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Maps</a:t>
            </a:r>
            <a:endParaRPr b="1" sz="3000">
              <a:solidFill>
                <a:schemeClr val="lt1"/>
              </a:solidFill>
              <a:latin typeface="Montserrat"/>
              <a:ea typeface="Montserrat"/>
              <a:cs typeface="Montserrat"/>
              <a:sym typeface="Montserrat"/>
            </a:endParaRPr>
          </a:p>
        </p:txBody>
      </p:sp>
      <p:sp>
        <p:nvSpPr>
          <p:cNvPr id="367" name="Google Shape;367;p62"/>
          <p:cNvSpPr txBox="1"/>
          <p:nvPr/>
        </p:nvSpPr>
        <p:spPr>
          <a:xfrm>
            <a:off x="279600" y="1358150"/>
            <a:ext cx="85848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The optional argument to the </a:t>
            </a:r>
            <a:r>
              <a:rPr b="1" lang="en-GB" sz="1900">
                <a:solidFill>
                  <a:srgbClr val="FFFFFF"/>
                </a:solidFill>
                <a:latin typeface="Montserrat"/>
                <a:ea typeface="Montserrat"/>
                <a:cs typeface="Montserrat"/>
                <a:sym typeface="Montserrat"/>
              </a:rPr>
              <a:t>Map()</a:t>
            </a:r>
            <a:r>
              <a:rPr lang="en-GB" sz="1900">
                <a:solidFill>
                  <a:srgbClr val="FFFFFF"/>
                </a:solidFill>
                <a:latin typeface="Montserrat"/>
                <a:ea typeface="Montserrat"/>
                <a:cs typeface="Montserrat"/>
                <a:sym typeface="Montserrat"/>
              </a:rPr>
              <a:t> constructor should be an </a:t>
            </a:r>
            <a:r>
              <a:rPr b="1" lang="en-GB" sz="1900">
                <a:solidFill>
                  <a:srgbClr val="FFFFFF"/>
                </a:solidFill>
                <a:latin typeface="Montserrat"/>
                <a:ea typeface="Montserrat"/>
                <a:cs typeface="Montserrat"/>
                <a:sym typeface="Montserrat"/>
              </a:rPr>
              <a:t>iterable </a:t>
            </a:r>
            <a:r>
              <a:rPr lang="en-GB" sz="1900">
                <a:solidFill>
                  <a:srgbClr val="FFFFFF"/>
                </a:solidFill>
                <a:latin typeface="Montserrat"/>
                <a:ea typeface="Montserrat"/>
                <a:cs typeface="Montserrat"/>
                <a:sym typeface="Montserrat"/>
              </a:rPr>
              <a:t>object that yields two element </a:t>
            </a:r>
            <a:r>
              <a:rPr b="1" lang="en-GB" sz="1900">
                <a:solidFill>
                  <a:srgbClr val="FFFFFF"/>
                </a:solidFill>
                <a:latin typeface="Montserrat"/>
                <a:ea typeface="Montserrat"/>
                <a:cs typeface="Montserrat"/>
                <a:sym typeface="Montserrat"/>
              </a:rPr>
              <a:t>[key, value] arrays</a:t>
            </a:r>
            <a:r>
              <a:rPr lang="en-GB" sz="1900">
                <a:solidFill>
                  <a:srgbClr val="FFFFFF"/>
                </a:solidFill>
                <a:latin typeface="Montserrat"/>
                <a:ea typeface="Montserrat"/>
                <a:cs typeface="Montserrat"/>
                <a:sym typeface="Montserrat"/>
              </a:rPr>
              <a:t>. </a:t>
            </a:r>
            <a:endParaRPr sz="1900">
              <a:solidFill>
                <a:srgbClr val="FFFFFF"/>
              </a:solidFill>
              <a:latin typeface="Montserrat"/>
              <a:ea typeface="Montserrat"/>
              <a:cs typeface="Montserrat"/>
              <a:sym typeface="Montserrat"/>
            </a:endParaRPr>
          </a:p>
          <a:p>
            <a:pPr indent="-349250" lvl="0" marL="457200" rtl="0" algn="l">
              <a:spcBef>
                <a:spcPts val="1000"/>
              </a:spcBef>
              <a:spcAft>
                <a:spcPts val="1000"/>
              </a:spcAft>
              <a:buClr>
                <a:srgbClr val="FFFFFF"/>
              </a:buClr>
              <a:buSzPts val="1900"/>
              <a:buFont typeface="Montserrat"/>
              <a:buChar char="❖"/>
            </a:pPr>
            <a:r>
              <a:rPr lang="en-GB" sz="1900">
                <a:solidFill>
                  <a:srgbClr val="FFFFFF"/>
                </a:solidFill>
                <a:latin typeface="Montserrat"/>
                <a:ea typeface="Montserrat"/>
                <a:cs typeface="Montserrat"/>
                <a:sym typeface="Montserrat"/>
              </a:rPr>
              <a:t>In practice, this means that if you want to initialize a </a:t>
            </a:r>
            <a:r>
              <a:rPr b="1" lang="en-GB" sz="1900">
                <a:solidFill>
                  <a:srgbClr val="FFFFFF"/>
                </a:solidFill>
                <a:latin typeface="Montserrat"/>
                <a:ea typeface="Montserrat"/>
                <a:cs typeface="Montserrat"/>
                <a:sym typeface="Montserrat"/>
              </a:rPr>
              <a:t>map </a:t>
            </a:r>
            <a:r>
              <a:rPr lang="en-GB" sz="1900">
                <a:solidFill>
                  <a:srgbClr val="FFFFFF"/>
                </a:solidFill>
                <a:latin typeface="Montserrat"/>
                <a:ea typeface="Montserrat"/>
                <a:cs typeface="Montserrat"/>
                <a:sym typeface="Montserrat"/>
              </a:rPr>
              <a:t>when you create it, you’ll typically write out the desired keys and associated values as an array of arrays. </a:t>
            </a:r>
            <a:endParaRPr sz="1900">
              <a:solidFill>
                <a:srgbClr val="FFFFF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3"/>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Maps</a:t>
            </a:r>
            <a:endParaRPr b="1" sz="3000">
              <a:solidFill>
                <a:schemeClr val="lt1"/>
              </a:solidFill>
              <a:latin typeface="Montserrat"/>
              <a:ea typeface="Montserrat"/>
              <a:cs typeface="Montserrat"/>
              <a:sym typeface="Montserrat"/>
            </a:endParaRPr>
          </a:p>
        </p:txBody>
      </p:sp>
      <p:sp>
        <p:nvSpPr>
          <p:cNvPr id="373" name="Google Shape;373;p63"/>
          <p:cNvSpPr txBox="1"/>
          <p:nvPr/>
        </p:nvSpPr>
        <p:spPr>
          <a:xfrm>
            <a:off x="279600" y="1358150"/>
            <a:ext cx="8584800" cy="3151500"/>
          </a:xfrm>
          <a:prstGeom prst="rect">
            <a:avLst/>
          </a:prstGeom>
          <a:noFill/>
          <a:ln>
            <a:noFill/>
          </a:ln>
        </p:spPr>
        <p:txBody>
          <a:bodyPr anchorCtr="0" anchor="t" bIns="34275" lIns="68575" spcFirstLastPara="1" rIns="68575" wrap="square" tIns="34275">
            <a:noAutofit/>
          </a:bodyPr>
          <a:lstStyle/>
          <a:p>
            <a:pPr indent="-349250" lvl="0" marL="457200" rtl="0" algn="l">
              <a:spcBef>
                <a:spcPts val="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In addition to </a:t>
            </a:r>
            <a:r>
              <a:rPr b="1" lang="en-GB" sz="1900">
                <a:solidFill>
                  <a:srgbClr val="FFFFFF"/>
                </a:solidFill>
                <a:latin typeface="Montserrat"/>
                <a:ea typeface="Montserrat"/>
                <a:cs typeface="Montserrat"/>
                <a:sym typeface="Montserrat"/>
              </a:rPr>
              <a:t>get()</a:t>
            </a:r>
            <a:r>
              <a:rPr lang="en-GB" sz="1900">
                <a:solidFill>
                  <a:srgbClr val="FFFFFF"/>
                </a:solidFill>
                <a:latin typeface="Montserrat"/>
                <a:ea typeface="Montserrat"/>
                <a:cs typeface="Montserrat"/>
                <a:sym typeface="Montserrat"/>
              </a:rPr>
              <a:t> and </a:t>
            </a:r>
            <a:r>
              <a:rPr b="1" lang="en-GB" sz="1900">
                <a:solidFill>
                  <a:srgbClr val="FFFFFF"/>
                </a:solidFill>
                <a:latin typeface="Montserrat"/>
                <a:ea typeface="Montserrat"/>
                <a:cs typeface="Montserrat"/>
                <a:sym typeface="Montserrat"/>
              </a:rPr>
              <a:t>set()</a:t>
            </a:r>
            <a:r>
              <a:rPr lang="en-GB" sz="1900">
                <a:solidFill>
                  <a:srgbClr val="FFFFFF"/>
                </a:solidFill>
                <a:latin typeface="Montserrat"/>
                <a:ea typeface="Montserrat"/>
                <a:cs typeface="Montserrat"/>
                <a:sym typeface="Montserrat"/>
              </a:rPr>
              <a:t>,</a:t>
            </a:r>
            <a:endParaRPr sz="1900">
              <a:solidFill>
                <a:srgbClr val="FFFFFF"/>
              </a:solidFill>
              <a:latin typeface="Montserrat"/>
              <a:ea typeface="Montserrat"/>
              <a:cs typeface="Montserrat"/>
              <a:sym typeface="Montserrat"/>
            </a:endParaRPr>
          </a:p>
          <a:p>
            <a:pPr indent="-349250" lvl="1" marL="9144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use </a:t>
            </a:r>
            <a:r>
              <a:rPr b="1" lang="en-GB" sz="1900">
                <a:solidFill>
                  <a:srgbClr val="FFFFFF"/>
                </a:solidFill>
                <a:latin typeface="Montserrat"/>
                <a:ea typeface="Montserrat"/>
                <a:cs typeface="Montserrat"/>
                <a:sym typeface="Montserrat"/>
              </a:rPr>
              <a:t>has()</a:t>
            </a:r>
            <a:r>
              <a:rPr lang="en-GB" sz="1900">
                <a:solidFill>
                  <a:srgbClr val="FFFFFF"/>
                </a:solidFill>
                <a:latin typeface="Montserrat"/>
                <a:ea typeface="Montserrat"/>
                <a:cs typeface="Montserrat"/>
                <a:sym typeface="Montserrat"/>
              </a:rPr>
              <a:t> to check whether a map includes the specified key</a:t>
            </a:r>
            <a:endParaRPr sz="1900">
              <a:solidFill>
                <a:srgbClr val="FFFFFF"/>
              </a:solidFill>
              <a:latin typeface="Montserrat"/>
              <a:ea typeface="Montserrat"/>
              <a:cs typeface="Montserrat"/>
              <a:sym typeface="Montserrat"/>
            </a:endParaRPr>
          </a:p>
          <a:p>
            <a:pPr indent="-349250" lvl="1" marL="9144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use </a:t>
            </a:r>
            <a:r>
              <a:rPr b="1" lang="en-GB" sz="1900">
                <a:solidFill>
                  <a:srgbClr val="FFFFFF"/>
                </a:solidFill>
                <a:latin typeface="Montserrat"/>
                <a:ea typeface="Montserrat"/>
                <a:cs typeface="Montserrat"/>
                <a:sym typeface="Montserrat"/>
              </a:rPr>
              <a:t>delete()</a:t>
            </a:r>
            <a:r>
              <a:rPr lang="en-GB" sz="1900">
                <a:solidFill>
                  <a:srgbClr val="FFFFFF"/>
                </a:solidFill>
                <a:latin typeface="Montserrat"/>
                <a:ea typeface="Montserrat"/>
                <a:cs typeface="Montserrat"/>
                <a:sym typeface="Montserrat"/>
              </a:rPr>
              <a:t> to remove a key (and its associated </a:t>
            </a:r>
            <a:r>
              <a:rPr b="1" lang="en-GB" sz="1900">
                <a:solidFill>
                  <a:srgbClr val="FFFFFF"/>
                </a:solidFill>
                <a:latin typeface="Montserrat"/>
                <a:ea typeface="Montserrat"/>
                <a:cs typeface="Montserrat"/>
                <a:sym typeface="Montserrat"/>
              </a:rPr>
              <a:t>value</a:t>
            </a:r>
            <a:r>
              <a:rPr lang="en-GB" sz="1900">
                <a:solidFill>
                  <a:srgbClr val="FFFFFF"/>
                </a:solidFill>
                <a:latin typeface="Montserrat"/>
                <a:ea typeface="Montserrat"/>
                <a:cs typeface="Montserrat"/>
                <a:sym typeface="Montserrat"/>
              </a:rPr>
              <a:t>) from the map</a:t>
            </a:r>
            <a:endParaRPr sz="1900">
              <a:solidFill>
                <a:srgbClr val="FFFFFF"/>
              </a:solidFill>
              <a:latin typeface="Montserrat"/>
              <a:ea typeface="Montserrat"/>
              <a:cs typeface="Montserrat"/>
              <a:sym typeface="Montserrat"/>
            </a:endParaRPr>
          </a:p>
          <a:p>
            <a:pPr indent="-349250" lvl="1" marL="9144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use </a:t>
            </a:r>
            <a:r>
              <a:rPr b="1" lang="en-GB" sz="1900">
                <a:solidFill>
                  <a:srgbClr val="FFFFFF"/>
                </a:solidFill>
                <a:latin typeface="Montserrat"/>
                <a:ea typeface="Montserrat"/>
                <a:cs typeface="Montserrat"/>
                <a:sym typeface="Montserrat"/>
              </a:rPr>
              <a:t>clear() </a:t>
            </a:r>
            <a:r>
              <a:rPr lang="en-GB" sz="1900">
                <a:solidFill>
                  <a:srgbClr val="FFFFFF"/>
                </a:solidFill>
                <a:latin typeface="Montserrat"/>
                <a:ea typeface="Montserrat"/>
                <a:cs typeface="Montserrat"/>
                <a:sym typeface="Montserrat"/>
              </a:rPr>
              <a:t>to remove all </a:t>
            </a:r>
            <a:r>
              <a:rPr b="1" lang="en-GB" sz="1900">
                <a:solidFill>
                  <a:srgbClr val="FFFFFF"/>
                </a:solidFill>
                <a:latin typeface="Montserrat"/>
                <a:ea typeface="Montserrat"/>
                <a:cs typeface="Montserrat"/>
                <a:sym typeface="Montserrat"/>
              </a:rPr>
              <a:t>key/value </a:t>
            </a:r>
            <a:r>
              <a:rPr lang="en-GB" sz="1900">
                <a:solidFill>
                  <a:srgbClr val="FFFFFF"/>
                </a:solidFill>
                <a:latin typeface="Montserrat"/>
                <a:ea typeface="Montserrat"/>
                <a:cs typeface="Montserrat"/>
                <a:sym typeface="Montserrat"/>
              </a:rPr>
              <a:t>pairs from the map</a:t>
            </a:r>
            <a:endParaRPr sz="1900">
              <a:solidFill>
                <a:srgbClr val="FFFFFF"/>
              </a:solidFill>
              <a:latin typeface="Montserrat"/>
              <a:ea typeface="Montserrat"/>
              <a:cs typeface="Montserrat"/>
              <a:sym typeface="Montserrat"/>
            </a:endParaRPr>
          </a:p>
          <a:p>
            <a:pPr indent="-349250" lvl="1" marL="914400" rtl="0" algn="l">
              <a:spcBef>
                <a:spcPts val="1000"/>
              </a:spcBef>
              <a:spcAft>
                <a:spcPts val="0"/>
              </a:spcAft>
              <a:buClr>
                <a:srgbClr val="FFFFFF"/>
              </a:buClr>
              <a:buSzPts val="1900"/>
              <a:buFont typeface="Montserrat"/>
              <a:buChar char="➢"/>
            </a:pPr>
            <a:r>
              <a:rPr lang="en-GB" sz="1900">
                <a:solidFill>
                  <a:srgbClr val="FFFFFF"/>
                </a:solidFill>
                <a:latin typeface="Montserrat"/>
                <a:ea typeface="Montserrat"/>
                <a:cs typeface="Montserrat"/>
                <a:sym typeface="Montserrat"/>
              </a:rPr>
              <a:t>use the </a:t>
            </a:r>
            <a:r>
              <a:rPr b="1" lang="en-GB" sz="1900">
                <a:solidFill>
                  <a:srgbClr val="FFFFFF"/>
                </a:solidFill>
                <a:latin typeface="Montserrat"/>
                <a:ea typeface="Montserrat"/>
                <a:cs typeface="Montserrat"/>
                <a:sym typeface="Montserrat"/>
              </a:rPr>
              <a:t>size </a:t>
            </a:r>
            <a:r>
              <a:rPr lang="en-GB" sz="1900">
                <a:solidFill>
                  <a:srgbClr val="FFFFFF"/>
                </a:solidFill>
                <a:latin typeface="Montserrat"/>
                <a:ea typeface="Montserrat"/>
                <a:cs typeface="Montserrat"/>
                <a:sym typeface="Montserrat"/>
              </a:rPr>
              <a:t>property to find out how many keys a map contains</a:t>
            </a:r>
            <a:endParaRPr sz="1900">
              <a:solidFill>
                <a:srgbClr val="FFFFFF"/>
              </a:solidFill>
              <a:latin typeface="Montserrat"/>
              <a:ea typeface="Montserrat"/>
              <a:cs typeface="Montserrat"/>
              <a:sym typeface="Montserrat"/>
            </a:endParaRPr>
          </a:p>
          <a:p>
            <a:pPr indent="0" lvl="0" marL="0" rtl="0" algn="l">
              <a:spcBef>
                <a:spcPts val="1000"/>
              </a:spcBef>
              <a:spcAft>
                <a:spcPts val="1000"/>
              </a:spcAft>
              <a:buNone/>
            </a:pPr>
            <a:r>
              <a:t/>
            </a:r>
            <a:endParaRPr sz="1900">
              <a:solidFill>
                <a:srgbClr val="FFFF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4"/>
          <p:cNvSpPr txBox="1"/>
          <p:nvPr/>
        </p:nvSpPr>
        <p:spPr>
          <a:xfrm>
            <a:off x="0" y="203525"/>
            <a:ext cx="91440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Facts (Programming Language)</a:t>
            </a:r>
            <a:endParaRPr b="1" sz="3000">
              <a:solidFill>
                <a:schemeClr val="lt1"/>
              </a:solidFill>
              <a:latin typeface="Montserrat"/>
              <a:ea typeface="Montserrat"/>
              <a:cs typeface="Montserrat"/>
              <a:sym typeface="Montserrat"/>
            </a:endParaRPr>
          </a:p>
        </p:txBody>
      </p:sp>
      <p:pic>
        <p:nvPicPr>
          <p:cNvPr id="379" name="Google Shape;379;p64"/>
          <p:cNvPicPr preferRelativeResize="0"/>
          <p:nvPr/>
        </p:nvPicPr>
        <p:blipFill>
          <a:blip r:embed="rId3">
            <a:alphaModFix/>
          </a:blip>
          <a:stretch>
            <a:fillRect/>
          </a:stretch>
        </p:blipFill>
        <p:spPr>
          <a:xfrm>
            <a:off x="1581000" y="858350"/>
            <a:ext cx="5982000" cy="4034875"/>
          </a:xfrm>
          <a:prstGeom prst="rect">
            <a:avLst/>
          </a:prstGeom>
          <a:noFill/>
          <a:ln>
            <a:noFill/>
          </a:ln>
        </p:spPr>
      </p:pic>
      <p:sp>
        <p:nvSpPr>
          <p:cNvPr id="380" name="Google Shape;380;p64"/>
          <p:cNvSpPr txBox="1"/>
          <p:nvPr/>
        </p:nvSpPr>
        <p:spPr>
          <a:xfrm>
            <a:off x="4968300" y="4893225"/>
            <a:ext cx="41757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u="sng">
                <a:solidFill>
                  <a:schemeClr val="hlink"/>
                </a:solidFill>
                <a:latin typeface="Montserrat"/>
                <a:ea typeface="Montserrat"/>
                <a:cs typeface="Montserrat"/>
                <a:sym typeface="Montserrat"/>
                <a:hlinkClick r:id="rId4"/>
              </a:rPr>
              <a:t>StackOverflow Dev Survey</a:t>
            </a:r>
            <a:endParaRPr sz="1600">
              <a:solidFill>
                <a:schemeClr val="lt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5"/>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Facts (Frameworks)</a:t>
            </a:r>
            <a:endParaRPr b="1" sz="3000">
              <a:solidFill>
                <a:schemeClr val="lt1"/>
              </a:solidFill>
              <a:latin typeface="Montserrat"/>
              <a:ea typeface="Montserrat"/>
              <a:cs typeface="Montserrat"/>
              <a:sym typeface="Montserrat"/>
            </a:endParaRPr>
          </a:p>
        </p:txBody>
      </p:sp>
      <p:pic>
        <p:nvPicPr>
          <p:cNvPr id="386" name="Google Shape;386;p65"/>
          <p:cNvPicPr preferRelativeResize="0"/>
          <p:nvPr/>
        </p:nvPicPr>
        <p:blipFill>
          <a:blip r:embed="rId3">
            <a:alphaModFix/>
          </a:blip>
          <a:stretch>
            <a:fillRect/>
          </a:stretch>
        </p:blipFill>
        <p:spPr>
          <a:xfrm>
            <a:off x="2514038" y="880100"/>
            <a:ext cx="4115919" cy="4034874"/>
          </a:xfrm>
          <a:prstGeom prst="rect">
            <a:avLst/>
          </a:prstGeom>
          <a:noFill/>
          <a:ln>
            <a:noFill/>
          </a:ln>
        </p:spPr>
      </p:pic>
      <p:sp>
        <p:nvSpPr>
          <p:cNvPr id="387" name="Google Shape;387;p65"/>
          <p:cNvSpPr txBox="1"/>
          <p:nvPr/>
        </p:nvSpPr>
        <p:spPr>
          <a:xfrm>
            <a:off x="4968300" y="4893225"/>
            <a:ext cx="41757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u="sng">
                <a:solidFill>
                  <a:schemeClr val="hlink"/>
                </a:solidFill>
                <a:latin typeface="Montserrat"/>
                <a:ea typeface="Montserrat"/>
                <a:cs typeface="Montserrat"/>
                <a:sym typeface="Montserrat"/>
                <a:hlinkClick r:id="rId4"/>
              </a:rPr>
              <a:t>StackOverflow Dev Survey</a:t>
            </a:r>
            <a:endParaRPr sz="16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Facts (IDE)</a:t>
            </a:r>
            <a:endParaRPr b="1" sz="3000">
              <a:solidFill>
                <a:schemeClr val="lt1"/>
              </a:solidFill>
              <a:latin typeface="Montserrat"/>
              <a:ea typeface="Montserrat"/>
              <a:cs typeface="Montserrat"/>
              <a:sym typeface="Montserrat"/>
            </a:endParaRPr>
          </a:p>
        </p:txBody>
      </p:sp>
      <p:pic>
        <p:nvPicPr>
          <p:cNvPr id="393" name="Google Shape;393;p66"/>
          <p:cNvPicPr preferRelativeResize="0"/>
          <p:nvPr/>
        </p:nvPicPr>
        <p:blipFill>
          <a:blip r:embed="rId3">
            <a:alphaModFix/>
          </a:blip>
          <a:stretch>
            <a:fillRect/>
          </a:stretch>
        </p:blipFill>
        <p:spPr>
          <a:xfrm>
            <a:off x="1734225" y="803825"/>
            <a:ext cx="5675546" cy="4034875"/>
          </a:xfrm>
          <a:prstGeom prst="rect">
            <a:avLst/>
          </a:prstGeom>
          <a:noFill/>
          <a:ln>
            <a:noFill/>
          </a:ln>
        </p:spPr>
      </p:pic>
      <p:sp>
        <p:nvSpPr>
          <p:cNvPr id="394" name="Google Shape;394;p66"/>
          <p:cNvSpPr txBox="1"/>
          <p:nvPr/>
        </p:nvSpPr>
        <p:spPr>
          <a:xfrm>
            <a:off x="4968300" y="4893225"/>
            <a:ext cx="41757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u="sng">
                <a:solidFill>
                  <a:schemeClr val="hlink"/>
                </a:solidFill>
                <a:latin typeface="Montserrat"/>
                <a:ea typeface="Montserrat"/>
                <a:cs typeface="Montserrat"/>
                <a:sym typeface="Montserrat"/>
                <a:hlinkClick r:id="rId4"/>
              </a:rPr>
              <a:t>StackOverflow Dev Survey</a:t>
            </a:r>
            <a:endParaRPr sz="1600">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7"/>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Resources</a:t>
            </a:r>
            <a:endParaRPr b="1" sz="3000">
              <a:solidFill>
                <a:schemeClr val="lt1"/>
              </a:solidFill>
              <a:latin typeface="Montserrat"/>
              <a:ea typeface="Montserrat"/>
              <a:cs typeface="Montserrat"/>
              <a:sym typeface="Montserrat"/>
            </a:endParaRPr>
          </a:p>
        </p:txBody>
      </p:sp>
      <p:sp>
        <p:nvSpPr>
          <p:cNvPr id="400" name="Google Shape;400;p67"/>
          <p:cNvSpPr txBox="1"/>
          <p:nvPr/>
        </p:nvSpPr>
        <p:spPr>
          <a:xfrm>
            <a:off x="4968300" y="4893225"/>
            <a:ext cx="41757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u="sng">
                <a:solidFill>
                  <a:schemeClr val="hlink"/>
                </a:solidFill>
                <a:latin typeface="Montserrat"/>
                <a:ea typeface="Montserrat"/>
                <a:cs typeface="Montserrat"/>
                <a:sym typeface="Montserrat"/>
                <a:hlinkClick r:id="rId3"/>
              </a:rPr>
              <a:t>StackOverflow Dev Survey</a:t>
            </a:r>
            <a:endParaRPr sz="1600">
              <a:solidFill>
                <a:schemeClr val="lt1"/>
              </a:solidFill>
              <a:latin typeface="Montserrat"/>
              <a:ea typeface="Montserrat"/>
              <a:cs typeface="Montserrat"/>
              <a:sym typeface="Montserrat"/>
            </a:endParaRPr>
          </a:p>
        </p:txBody>
      </p:sp>
      <p:sp>
        <p:nvSpPr>
          <p:cNvPr id="401" name="Google Shape;401;p67"/>
          <p:cNvSpPr txBox="1"/>
          <p:nvPr/>
        </p:nvSpPr>
        <p:spPr>
          <a:xfrm>
            <a:off x="0" y="1059150"/>
            <a:ext cx="9144000" cy="30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1"/>
                </a:solidFill>
                <a:latin typeface="Montserrat"/>
                <a:ea typeface="Montserrat"/>
                <a:cs typeface="Montserrat"/>
                <a:sym typeface="Montserrat"/>
              </a:rPr>
              <a:t>JavaScript Documentation</a:t>
            </a:r>
            <a:endParaRPr sz="1800">
              <a:solidFill>
                <a:schemeClr val="accen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u="sng">
                <a:solidFill>
                  <a:schemeClr val="hlink"/>
                </a:solidFill>
                <a:latin typeface="Montserrat"/>
                <a:ea typeface="Montserrat"/>
                <a:cs typeface="Montserrat"/>
                <a:sym typeface="Montserrat"/>
                <a:hlinkClick r:id="rId4"/>
              </a:rPr>
              <a:t>https://developer.mozilla.org/en-US/docs/Web/JavaScript</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u="sng">
                <a:solidFill>
                  <a:schemeClr val="hlink"/>
                </a:solidFill>
                <a:latin typeface="Montserrat"/>
                <a:ea typeface="Montserrat"/>
                <a:cs typeface="Montserrat"/>
                <a:sym typeface="Montserrat"/>
                <a:hlinkClick r:id="rId5"/>
              </a:rPr>
              <a:t>https://devdocs.io/javascript/</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https://www.w3schools.com/jsrEF/default.asp</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accent1"/>
                </a:solidFill>
                <a:latin typeface="Montserrat"/>
                <a:ea typeface="Montserrat"/>
                <a:cs typeface="Montserrat"/>
                <a:sym typeface="Montserrat"/>
              </a:rPr>
              <a:t>StackOverflow Developer Survey</a:t>
            </a:r>
            <a:endParaRPr sz="1800">
              <a:solidFill>
                <a:schemeClr val="accen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u="sng">
                <a:solidFill>
                  <a:schemeClr val="hlink"/>
                </a:solidFill>
                <a:latin typeface="Montserrat"/>
                <a:ea typeface="Montserrat"/>
                <a:cs typeface="Montserrat"/>
                <a:sym typeface="Montserrat"/>
                <a:hlinkClick r:id="rId6"/>
              </a:rPr>
              <a:t>https://survey.stackoverflow.co/2023/#technology-most-popular-technologies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accent1"/>
                </a:solidFill>
                <a:latin typeface="Montserrat"/>
                <a:ea typeface="Montserrat"/>
                <a:cs typeface="Montserrat"/>
                <a:sym typeface="Montserrat"/>
              </a:rPr>
              <a:t>NodeJS</a:t>
            </a:r>
            <a:endParaRPr sz="1800">
              <a:solidFill>
                <a:schemeClr val="accen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u="sng">
                <a:solidFill>
                  <a:schemeClr val="hlink"/>
                </a:solidFill>
                <a:latin typeface="Montserrat"/>
                <a:ea typeface="Montserrat"/>
                <a:cs typeface="Montserrat"/>
                <a:sym typeface="Montserrat"/>
                <a:hlinkClick r:id="rId7"/>
              </a:rPr>
              <a:t>https://nodejs.org/en/download</a:t>
            </a:r>
            <a:endParaRPr sz="18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8"/>
          <p:cNvSpPr txBox="1"/>
          <p:nvPr>
            <p:ph type="title"/>
          </p:nvPr>
        </p:nvSpPr>
        <p:spPr>
          <a:xfrm>
            <a:off x="456475" y="2074650"/>
            <a:ext cx="4773900" cy="9942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GB"/>
              <a:t>Questions and</a:t>
            </a:r>
            <a:endParaRPr/>
          </a:p>
          <a:p>
            <a:pPr indent="0" lvl="0" marL="0" rtl="0" algn="l">
              <a:spcBef>
                <a:spcPts val="0"/>
              </a:spcBef>
              <a:spcAft>
                <a:spcPts val="0"/>
              </a:spcAft>
              <a:buClr>
                <a:schemeClr val="dk1"/>
              </a:buClr>
              <a:buSzPct val="36666"/>
              <a:buFont typeface="Arial"/>
              <a:buNone/>
            </a:pPr>
            <a:r>
              <a:rPr lang="en-GB"/>
              <a:t>Answers</a:t>
            </a:r>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9"/>
          <p:cNvPicPr preferRelativeResize="0"/>
          <p:nvPr/>
        </p:nvPicPr>
        <p:blipFill rotWithShape="1">
          <a:blip r:embed="rId3">
            <a:alphaModFix/>
          </a:blip>
          <a:srcRect b="1254" l="0" r="0" t="0"/>
          <a:stretch/>
        </p:blipFill>
        <p:spPr>
          <a:xfrm>
            <a:off x="0" y="0"/>
            <a:ext cx="9260002" cy="5143500"/>
          </a:xfrm>
          <a:prstGeom prst="rect">
            <a:avLst/>
          </a:prstGeom>
          <a:noFill/>
          <a:ln>
            <a:noFill/>
          </a:ln>
        </p:spPr>
      </p:pic>
      <p:sp>
        <p:nvSpPr>
          <p:cNvPr id="412" name="Google Shape;412;p69"/>
          <p:cNvSpPr txBox="1"/>
          <p:nvPr/>
        </p:nvSpPr>
        <p:spPr>
          <a:xfrm>
            <a:off x="358525" y="394650"/>
            <a:ext cx="3851700" cy="201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800">
                <a:solidFill>
                  <a:srgbClr val="C4A542"/>
                </a:solidFill>
                <a:latin typeface="Montserrat"/>
                <a:ea typeface="Montserrat"/>
                <a:cs typeface="Montserrat"/>
                <a:sym typeface="Montserrat"/>
              </a:rPr>
              <a:t>Thank you for attending</a:t>
            </a:r>
            <a:endParaRPr b="1" sz="3800">
              <a:solidFill>
                <a:srgbClr val="C4A542"/>
              </a:solidFill>
              <a:latin typeface="Montserrat"/>
              <a:ea typeface="Montserrat"/>
              <a:cs typeface="Montserrat"/>
              <a:sym typeface="Montserrat"/>
            </a:endParaRPr>
          </a:p>
        </p:txBody>
      </p:sp>
      <p:pic>
        <p:nvPicPr>
          <p:cNvPr id="413" name="Google Shape;413;p69"/>
          <p:cNvPicPr preferRelativeResize="0"/>
          <p:nvPr/>
        </p:nvPicPr>
        <p:blipFill>
          <a:blip r:embed="rId4">
            <a:alphaModFix/>
          </a:blip>
          <a:stretch>
            <a:fillRect/>
          </a:stretch>
        </p:blipFill>
        <p:spPr>
          <a:xfrm>
            <a:off x="370002" y="2090300"/>
            <a:ext cx="2568925" cy="1222800"/>
          </a:xfrm>
          <a:prstGeom prst="rect">
            <a:avLst/>
          </a:prstGeom>
          <a:noFill/>
          <a:ln>
            <a:noFill/>
          </a:ln>
        </p:spPr>
      </p:pic>
      <p:pic>
        <p:nvPicPr>
          <p:cNvPr id="414" name="Google Shape;414;p69"/>
          <p:cNvPicPr preferRelativeResize="0"/>
          <p:nvPr/>
        </p:nvPicPr>
        <p:blipFill rotWithShape="1">
          <a:blip r:embed="rId5">
            <a:alphaModFix/>
          </a:blip>
          <a:srcRect b="0" l="0" r="0" t="0"/>
          <a:stretch/>
        </p:blipFill>
        <p:spPr>
          <a:xfrm>
            <a:off x="242900" y="4681574"/>
            <a:ext cx="1211177" cy="237750"/>
          </a:xfrm>
          <a:prstGeom prst="rect">
            <a:avLst/>
          </a:prstGeom>
          <a:noFill/>
          <a:ln>
            <a:noFill/>
          </a:ln>
        </p:spPr>
      </p:pic>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6"/>
          <p:cNvSpPr txBox="1"/>
          <p:nvPr/>
        </p:nvSpPr>
        <p:spPr>
          <a:xfrm>
            <a:off x="4780275" y="1550875"/>
            <a:ext cx="4369500" cy="3186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Clr>
                <a:srgbClr val="000000"/>
              </a:buClr>
              <a:buSzPts val="800"/>
              <a:buFont typeface="Arial"/>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rPr b="1" lang="en-GB" sz="1800">
                <a:solidFill>
                  <a:schemeClr val="lt1"/>
                </a:solidFill>
                <a:latin typeface="Montserrat"/>
                <a:ea typeface="Montserrat"/>
                <a:cs typeface="Montserrat"/>
                <a:sym typeface="Montserrat"/>
              </a:rPr>
              <a:t>✅  </a:t>
            </a:r>
            <a:r>
              <a:rPr b="1" lang="en-GB" sz="1800">
                <a:solidFill>
                  <a:srgbClr val="FFFFFF"/>
                </a:solidFill>
                <a:latin typeface="Montserrat"/>
                <a:ea typeface="Montserrat"/>
                <a:cs typeface="Montserrat"/>
                <a:sym typeface="Montserrat"/>
              </a:rPr>
              <a:t>Criterion 2: Mid-Course Progress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rPr b="1" lang="en-GB" sz="1800">
                <a:solidFill>
                  <a:srgbClr val="FFFFFF"/>
                </a:solidFill>
                <a:latin typeface="Montserrat"/>
                <a:ea typeface="Montserrat"/>
                <a:cs typeface="Montserrat"/>
                <a:sym typeface="Montserrat"/>
              </a:rPr>
              <a:t>60 </a:t>
            </a:r>
            <a:r>
              <a:rPr lang="en-GB" sz="1800">
                <a:solidFill>
                  <a:srgbClr val="FFFFFF"/>
                </a:solidFill>
                <a:latin typeface="Montserrat"/>
                <a:ea typeface="Montserrat"/>
                <a:cs typeface="Montserrat"/>
                <a:sym typeface="Montserrat"/>
              </a:rPr>
              <a:t>Guided Learning Hours</a:t>
            </a:r>
            <a:br>
              <a:rPr lang="en-GB" sz="1800">
                <a:solidFill>
                  <a:srgbClr val="FFFFFF"/>
                </a:solidFill>
                <a:latin typeface="Montserrat"/>
                <a:ea typeface="Montserrat"/>
                <a:cs typeface="Montserrat"/>
                <a:sym typeface="Montserrat"/>
              </a:rPr>
            </a:br>
            <a:br>
              <a:rPr lang="en-GB" sz="1800">
                <a:solidFill>
                  <a:srgbClr val="FFFFFF"/>
                </a:solidFill>
                <a:latin typeface="Montserrat"/>
                <a:ea typeface="Montserrat"/>
                <a:cs typeface="Montserrat"/>
                <a:sym typeface="Montserrat"/>
              </a:rPr>
            </a:br>
            <a:r>
              <a:rPr lang="en-GB" sz="1800">
                <a:solidFill>
                  <a:srgbClr val="FFFFFF"/>
                </a:solidFill>
                <a:latin typeface="Montserrat"/>
                <a:ea typeface="Montserrat"/>
                <a:cs typeface="Montserrat"/>
                <a:sym typeface="Montserrat"/>
              </a:rPr>
              <a:t>Data Science - </a:t>
            </a:r>
            <a:r>
              <a:rPr b="1" lang="en-GB" sz="1800">
                <a:solidFill>
                  <a:srgbClr val="FFFFFF"/>
                </a:solidFill>
                <a:latin typeface="Montserrat"/>
                <a:ea typeface="Montserrat"/>
                <a:cs typeface="Montserrat"/>
                <a:sym typeface="Montserrat"/>
              </a:rPr>
              <a:t>13 tasks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rPr lang="en-GB" sz="1800">
                <a:solidFill>
                  <a:schemeClr val="lt1"/>
                </a:solidFill>
                <a:latin typeface="Montserrat"/>
                <a:ea typeface="Montserrat"/>
                <a:cs typeface="Montserrat"/>
                <a:sym typeface="Montserrat"/>
              </a:rPr>
              <a:t>Software Engineering - </a:t>
            </a:r>
            <a:r>
              <a:rPr b="1" lang="en-GB" sz="1800">
                <a:solidFill>
                  <a:schemeClr val="lt1"/>
                </a:solidFill>
                <a:latin typeface="Montserrat"/>
                <a:ea typeface="Montserrat"/>
                <a:cs typeface="Montserrat"/>
                <a:sym typeface="Montserrat"/>
              </a:rPr>
              <a:t>13 tasks</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rPr lang="en-GB" sz="1800">
                <a:solidFill>
                  <a:srgbClr val="FFFFFF"/>
                </a:solidFill>
                <a:latin typeface="Montserrat"/>
                <a:ea typeface="Montserrat"/>
                <a:cs typeface="Montserrat"/>
                <a:sym typeface="Montserrat"/>
              </a:rPr>
              <a:t>Web Development - </a:t>
            </a:r>
            <a:r>
              <a:rPr b="1" lang="en-GB" sz="1800">
                <a:solidFill>
                  <a:srgbClr val="FFFFFF"/>
                </a:solidFill>
                <a:latin typeface="Montserrat"/>
                <a:ea typeface="Montserrat"/>
                <a:cs typeface="Montserrat"/>
                <a:sym typeface="Montserrat"/>
              </a:rPr>
              <a:t>13 tasks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br>
              <a:rPr lang="en-GB" sz="1800">
                <a:solidFill>
                  <a:srgbClr val="FFFFFF"/>
                </a:solidFill>
                <a:latin typeface="Montserrat"/>
                <a:ea typeface="Montserrat"/>
                <a:cs typeface="Montserrat"/>
                <a:sym typeface="Montserrat"/>
              </a:rPr>
            </a:br>
            <a:r>
              <a:rPr b="1" lang="en-GB" sz="1800">
                <a:solidFill>
                  <a:schemeClr val="lt1"/>
                </a:solidFill>
                <a:latin typeface="Montserrat"/>
                <a:ea typeface="Montserrat"/>
                <a:cs typeface="Montserrat"/>
                <a:sym typeface="Montserrat"/>
              </a:rPr>
              <a:t>Due Date: 28 April 2024</a:t>
            </a:r>
            <a:endParaRPr b="1"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t/>
            </a:r>
            <a:endParaRPr sz="1800">
              <a:solidFill>
                <a:srgbClr val="FFFFFF"/>
              </a:solidFill>
              <a:latin typeface="Montserrat"/>
              <a:ea typeface="Montserrat"/>
              <a:cs typeface="Montserrat"/>
              <a:sym typeface="Montserrat"/>
            </a:endParaRPr>
          </a:p>
        </p:txBody>
      </p:sp>
      <p:sp>
        <p:nvSpPr>
          <p:cNvPr id="162" name="Google Shape;162;p36"/>
          <p:cNvSpPr txBox="1"/>
          <p:nvPr/>
        </p:nvSpPr>
        <p:spPr>
          <a:xfrm>
            <a:off x="1477238" y="246994"/>
            <a:ext cx="6189600" cy="846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Skills Bootcamp </a:t>
            </a:r>
            <a:endParaRPr b="1" sz="23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8-Week Progression Overview</a:t>
            </a:r>
            <a:endParaRPr b="1" sz="2300">
              <a:solidFill>
                <a:srgbClr val="AA802E"/>
              </a:solidFill>
              <a:latin typeface="Montserrat"/>
              <a:ea typeface="Montserrat"/>
              <a:cs typeface="Montserrat"/>
              <a:sym typeface="Montserrat"/>
            </a:endParaRPr>
          </a:p>
        </p:txBody>
      </p:sp>
      <p:sp>
        <p:nvSpPr>
          <p:cNvPr id="163" name="Google Shape;163;p36"/>
          <p:cNvSpPr txBox="1"/>
          <p:nvPr/>
        </p:nvSpPr>
        <p:spPr>
          <a:xfrm>
            <a:off x="324375" y="1766625"/>
            <a:ext cx="4303500" cy="2355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 Criterion 1: Initial Requirements</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Timeframe: First 2 Weeks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Guided Learning Hours (GLH): Minimum of 15 hours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Task Completion: First four tasks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Due Date: 24 March 2024</a:t>
            </a:r>
            <a:endParaRPr b="1" sz="1800">
              <a:solidFill>
                <a:schemeClr val="lt1"/>
              </a:solidFill>
              <a:latin typeface="Montserrat"/>
              <a:ea typeface="Montserrat"/>
              <a:cs typeface="Montserrat"/>
              <a:sym typeface="Montserrat"/>
            </a:endParaRPr>
          </a:p>
        </p:txBody>
      </p:sp>
      <p:sp>
        <p:nvSpPr>
          <p:cNvPr id="164" name="Google Shape;164;p36"/>
          <p:cNvSpPr txBox="1"/>
          <p:nvPr/>
        </p:nvSpPr>
        <p:spPr>
          <a:xfrm>
            <a:off x="785944" y="1135294"/>
            <a:ext cx="7904100" cy="415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1800">
                <a:solidFill>
                  <a:schemeClr val="lt1"/>
                </a:solidFill>
                <a:latin typeface="Montserrat"/>
                <a:ea typeface="Montserrat"/>
                <a:cs typeface="Montserrat"/>
                <a:sym typeface="Montserrat"/>
              </a:rPr>
              <a:t>Fulfil 4 Criteria to Graduation</a:t>
            </a:r>
            <a:endParaRPr b="1" sz="18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7"/>
          <p:cNvSpPr txBox="1"/>
          <p:nvPr/>
        </p:nvSpPr>
        <p:spPr>
          <a:xfrm>
            <a:off x="216500" y="1476725"/>
            <a:ext cx="4490100" cy="2909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solidFill>
                  <a:srgbClr val="FFFFFF"/>
                </a:solidFill>
                <a:latin typeface="Montserrat"/>
                <a:ea typeface="Montserrat"/>
                <a:cs typeface="Montserrat"/>
                <a:sym typeface="Montserrat"/>
              </a:rPr>
              <a:t>✅ Criterion 3: Course Progress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Completion: All mandatory tasks, including Build Your Brand and resubmissions by study period end</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Interview Invitation: Within 4 weeks post-course</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Guided Learning Hours: Minimum of 112 hours by support end date</a:t>
            </a:r>
            <a:endParaRPr sz="18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800">
                <a:solidFill>
                  <a:schemeClr val="lt1"/>
                </a:solidFill>
                <a:latin typeface="Montserrat"/>
                <a:ea typeface="Montserrat"/>
                <a:cs typeface="Montserrat"/>
                <a:sym typeface="Montserrat"/>
              </a:rPr>
              <a:t>(10.5 hours average, each week)</a:t>
            </a:r>
            <a:endParaRPr sz="1800">
              <a:solidFill>
                <a:srgbClr val="FFFFFF"/>
              </a:solidFill>
              <a:latin typeface="Montserrat"/>
              <a:ea typeface="Montserrat"/>
              <a:cs typeface="Montserrat"/>
              <a:sym typeface="Montserrat"/>
            </a:endParaRPr>
          </a:p>
        </p:txBody>
      </p:sp>
      <p:sp>
        <p:nvSpPr>
          <p:cNvPr id="170" name="Google Shape;170;p37"/>
          <p:cNvSpPr txBox="1"/>
          <p:nvPr/>
        </p:nvSpPr>
        <p:spPr>
          <a:xfrm>
            <a:off x="4987103" y="1476725"/>
            <a:ext cx="3852000" cy="2632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 Criterion 4: Demonstrating Employability</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Final Job or Apprenticeship Outcome: Document within 12 weeks post-graduation</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Relevance: Progression to employment or related opportunity</a:t>
            </a:r>
            <a:endParaRPr sz="1800"/>
          </a:p>
        </p:txBody>
      </p:sp>
      <p:sp>
        <p:nvSpPr>
          <p:cNvPr id="171" name="Google Shape;171;p37"/>
          <p:cNvSpPr txBox="1"/>
          <p:nvPr/>
        </p:nvSpPr>
        <p:spPr>
          <a:xfrm>
            <a:off x="1477238" y="132694"/>
            <a:ext cx="6189600" cy="846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Skills Bootcamp </a:t>
            </a:r>
            <a:endParaRPr b="1" sz="23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Progression Overview</a:t>
            </a:r>
            <a:endParaRPr b="1" sz="2300">
              <a:solidFill>
                <a:srgbClr val="AA802E"/>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38"/>
          <p:cNvSpPr/>
          <p:nvPr/>
        </p:nvSpPr>
        <p:spPr>
          <a:xfrm>
            <a:off x="0" y="-1"/>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7" name="Google Shape;177;p38"/>
          <p:cNvSpPr/>
          <p:nvPr/>
        </p:nvSpPr>
        <p:spPr>
          <a:xfrm>
            <a:off x="0" y="0"/>
            <a:ext cx="9144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A group of people looking at a computer&#10;&#10;Description automatically generated" id="178" name="Google Shape;178;p38"/>
          <p:cNvPicPr preferRelativeResize="0"/>
          <p:nvPr/>
        </p:nvPicPr>
        <p:blipFill rotWithShape="1">
          <a:blip r:embed="rId3">
            <a:alphaModFix amt="60000"/>
          </a:blip>
          <a:srcRect b="15732" l="0" r="0" t="0"/>
          <a:stretch/>
        </p:blipFill>
        <p:spPr>
          <a:xfrm>
            <a:off x="-1" y="8"/>
            <a:ext cx="9143998" cy="5143492"/>
          </a:xfrm>
          <a:prstGeom prst="rect">
            <a:avLst/>
          </a:prstGeom>
          <a:noFill/>
          <a:ln>
            <a:noFill/>
          </a:ln>
        </p:spPr>
      </p:pic>
      <p:sp>
        <p:nvSpPr>
          <p:cNvPr id="179" name="Google Shape;179;p38"/>
          <p:cNvSpPr txBox="1"/>
          <p:nvPr>
            <p:ph type="title"/>
          </p:nvPr>
        </p:nvSpPr>
        <p:spPr>
          <a:xfrm>
            <a:off x="630950" y="2134275"/>
            <a:ext cx="8038800" cy="2353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FFFF"/>
              </a:buClr>
              <a:buSzPts val="5130"/>
              <a:buFont typeface="Verdana"/>
              <a:buNone/>
            </a:pPr>
            <a:r>
              <a:rPr lang="en-GB" sz="4330"/>
              <a:t>JavaScript, Iteration, Collections and Debugging</a:t>
            </a:r>
            <a:endParaRPr b="1" sz="2170"/>
          </a:p>
        </p:txBody>
      </p:sp>
      <p:sp>
        <p:nvSpPr>
          <p:cNvPr id="180" name="Google Shape;180;p38"/>
          <p:cNvSpPr txBox="1"/>
          <p:nvPr>
            <p:ph idx="1" type="subTitle"/>
          </p:nvPr>
        </p:nvSpPr>
        <p:spPr>
          <a:xfrm>
            <a:off x="731427" y="3426684"/>
            <a:ext cx="7406700" cy="1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FFFF"/>
              </a:buClr>
              <a:buSzPts val="1800"/>
              <a:buNone/>
            </a:pPr>
            <a:r>
              <a:rPr b="1" lang="en-GB">
                <a:solidFill>
                  <a:srgbClr val="A9FFD7"/>
                </a:solidFill>
              </a:rPr>
              <a:t>March 2024</a:t>
            </a:r>
            <a:endParaRPr b="1">
              <a:solidFill>
                <a:srgbClr val="A9FFD7"/>
              </a:solidFill>
            </a:endParaRPr>
          </a:p>
        </p:txBody>
      </p:sp>
      <p:pic>
        <p:nvPicPr>
          <p:cNvPr id="181" name="Google Shape;181;p38"/>
          <p:cNvPicPr preferRelativeResize="0"/>
          <p:nvPr/>
        </p:nvPicPr>
        <p:blipFill>
          <a:blip r:embed="rId4">
            <a:alphaModFix/>
          </a:blip>
          <a:stretch>
            <a:fillRect/>
          </a:stretch>
        </p:blipFill>
        <p:spPr>
          <a:xfrm>
            <a:off x="6451275" y="58219"/>
            <a:ext cx="2541169" cy="1209581"/>
          </a:xfrm>
          <a:prstGeom prst="rect">
            <a:avLst/>
          </a:prstGeom>
          <a:noFill/>
          <a:ln>
            <a:noFill/>
          </a:ln>
        </p:spPr>
      </p:pic>
      <p:pic>
        <p:nvPicPr>
          <p:cNvPr id="182" name="Google Shape;182;p38"/>
          <p:cNvPicPr preferRelativeResize="0"/>
          <p:nvPr/>
        </p:nvPicPr>
        <p:blipFill rotWithShape="1">
          <a:blip r:embed="rId5">
            <a:alphaModFix/>
          </a:blip>
          <a:srcRect b="0" l="0" r="0" t="0"/>
          <a:stretch/>
        </p:blipFill>
        <p:spPr>
          <a:xfrm>
            <a:off x="731419" y="1165556"/>
            <a:ext cx="4599639" cy="90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9"/>
          <p:cNvSpPr/>
          <p:nvPr/>
        </p:nvSpPr>
        <p:spPr>
          <a:xfrm flipH="1" rot="233967">
            <a:off x="3115257" y="390333"/>
            <a:ext cx="2352773" cy="1516322"/>
          </a:xfrm>
          <a:prstGeom prst="lightningBolt">
            <a:avLst/>
          </a:prstGeom>
          <a:solidFill>
            <a:srgbClr val="1034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88" name="Google Shape;188;p39"/>
          <p:cNvSpPr/>
          <p:nvPr/>
        </p:nvSpPr>
        <p:spPr>
          <a:xfrm flipH="1" rot="233883">
            <a:off x="4490553" y="159660"/>
            <a:ext cx="1007216" cy="596353"/>
          </a:xfrm>
          <a:prstGeom prst="lightningBolt">
            <a:avLst/>
          </a:prstGeom>
          <a:solidFill>
            <a:srgbClr val="1034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89" name="Google Shape;189;p39"/>
          <p:cNvSpPr/>
          <p:nvPr/>
        </p:nvSpPr>
        <p:spPr>
          <a:xfrm flipH="1" rot="233967">
            <a:off x="2619207" y="480808"/>
            <a:ext cx="2352773" cy="1516322"/>
          </a:xfrm>
          <a:prstGeom prst="lightningBolt">
            <a:avLst/>
          </a:prstGeom>
          <a:solidFill>
            <a:srgbClr val="1034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90" name="Google Shape;190;p39"/>
          <p:cNvSpPr/>
          <p:nvPr/>
        </p:nvSpPr>
        <p:spPr>
          <a:xfrm flipH="1" rot="233967">
            <a:off x="2461307" y="1813583"/>
            <a:ext cx="2352773" cy="1516322"/>
          </a:xfrm>
          <a:prstGeom prst="lightningBolt">
            <a:avLst/>
          </a:prstGeom>
          <a:solidFill>
            <a:srgbClr val="1034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91" name="Google Shape;191;p39"/>
          <p:cNvSpPr txBox="1"/>
          <p:nvPr>
            <p:ph type="title"/>
          </p:nvPr>
        </p:nvSpPr>
        <p:spPr>
          <a:xfrm>
            <a:off x="219675" y="1056925"/>
            <a:ext cx="3710100" cy="6333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Lecture Overview</a:t>
            </a:r>
            <a:endParaRPr/>
          </a:p>
        </p:txBody>
      </p:sp>
      <p:sp>
        <p:nvSpPr>
          <p:cNvPr id="192" name="Google Shape;192;p39"/>
          <p:cNvSpPr txBox="1"/>
          <p:nvPr>
            <p:ph idx="2" type="title"/>
          </p:nvPr>
        </p:nvSpPr>
        <p:spPr>
          <a:xfrm>
            <a:off x="332475" y="1519600"/>
            <a:ext cx="3852300" cy="2394300"/>
          </a:xfrm>
          <a:prstGeom prst="rect">
            <a:avLst/>
          </a:prstGeom>
        </p:spPr>
        <p:txBody>
          <a:bodyPr anchorCtr="0" anchor="t" bIns="34275" lIns="68575" spcFirstLastPara="1" rIns="68575" wrap="square" tIns="34275">
            <a:noAutofit/>
          </a:bodyPr>
          <a:lstStyle/>
          <a:p>
            <a:pPr indent="-359410" lvl="0" marL="457200" rtl="0" algn="l">
              <a:spcBef>
                <a:spcPts val="0"/>
              </a:spcBef>
              <a:spcAft>
                <a:spcPts val="0"/>
              </a:spcAft>
              <a:buSzPts val="2060"/>
              <a:buChar char="➔"/>
            </a:pPr>
            <a:r>
              <a:rPr lang="en-GB" sz="2060"/>
              <a:t>Conditionals</a:t>
            </a:r>
            <a:endParaRPr sz="2060"/>
          </a:p>
          <a:p>
            <a:pPr indent="-359410" lvl="0" marL="457200" rtl="0" algn="l">
              <a:spcBef>
                <a:spcPts val="0"/>
              </a:spcBef>
              <a:spcAft>
                <a:spcPts val="0"/>
              </a:spcAft>
              <a:buSzPts val="2060"/>
              <a:buChar char="➔"/>
            </a:pPr>
            <a:r>
              <a:rPr lang="en-GB" sz="2060"/>
              <a:t>While Loops</a:t>
            </a:r>
            <a:endParaRPr sz="2060"/>
          </a:p>
          <a:p>
            <a:pPr indent="-359410" lvl="0" marL="457200" rtl="0" algn="l">
              <a:spcBef>
                <a:spcPts val="0"/>
              </a:spcBef>
              <a:spcAft>
                <a:spcPts val="0"/>
              </a:spcAft>
              <a:buSzPts val="2060"/>
              <a:buChar char="➔"/>
            </a:pPr>
            <a:r>
              <a:rPr lang="en-GB" sz="2060"/>
              <a:t>For Loops</a:t>
            </a:r>
            <a:endParaRPr sz="2060"/>
          </a:p>
          <a:p>
            <a:pPr indent="-359410" lvl="0" marL="457200" rtl="0" algn="l">
              <a:spcBef>
                <a:spcPts val="0"/>
              </a:spcBef>
              <a:spcAft>
                <a:spcPts val="0"/>
              </a:spcAft>
              <a:buSzPts val="2060"/>
              <a:buChar char="➔"/>
            </a:pPr>
            <a:r>
              <a:rPr lang="en-GB" sz="2060"/>
              <a:t>Trace Tables</a:t>
            </a:r>
            <a:endParaRPr sz="2060"/>
          </a:p>
          <a:p>
            <a:pPr indent="-359410" lvl="0" marL="457200" rtl="0" algn="l">
              <a:spcBef>
                <a:spcPts val="0"/>
              </a:spcBef>
              <a:spcAft>
                <a:spcPts val="0"/>
              </a:spcAft>
              <a:buSzPts val="2060"/>
              <a:buChar char="➔"/>
            </a:pPr>
            <a:r>
              <a:rPr lang="en-GB" sz="2060"/>
              <a:t>Stack Traces</a:t>
            </a:r>
            <a:endParaRPr sz="2060"/>
          </a:p>
          <a:p>
            <a:pPr indent="-359410" lvl="0" marL="457200" rtl="0" algn="l">
              <a:spcBef>
                <a:spcPts val="0"/>
              </a:spcBef>
              <a:spcAft>
                <a:spcPts val="0"/>
              </a:spcAft>
              <a:buSzPts val="2060"/>
              <a:buChar char="➔"/>
            </a:pPr>
            <a:r>
              <a:rPr lang="en-GB" sz="2060"/>
              <a:t>Debugging</a:t>
            </a:r>
            <a:endParaRPr sz="2060"/>
          </a:p>
          <a:p>
            <a:pPr indent="-359410" lvl="0" marL="457200" rtl="0" algn="l">
              <a:spcBef>
                <a:spcPts val="0"/>
              </a:spcBef>
              <a:spcAft>
                <a:spcPts val="0"/>
              </a:spcAft>
              <a:buSzPts val="2060"/>
              <a:buChar char="➔"/>
            </a:pPr>
            <a:r>
              <a:rPr lang="en-GB" sz="2060"/>
              <a:t>Handling Strings</a:t>
            </a:r>
            <a:endParaRPr sz="2060"/>
          </a:p>
          <a:p>
            <a:pPr indent="-359410" lvl="0" marL="457200" rtl="0" algn="l">
              <a:spcBef>
                <a:spcPts val="0"/>
              </a:spcBef>
              <a:spcAft>
                <a:spcPts val="0"/>
              </a:spcAft>
              <a:buSzPts val="2060"/>
              <a:buChar char="➔"/>
            </a:pPr>
            <a:r>
              <a:rPr lang="en-GB" sz="2060"/>
              <a:t>Arrays</a:t>
            </a:r>
            <a:endParaRPr sz="2060"/>
          </a:p>
          <a:p>
            <a:pPr indent="-359410" lvl="0" marL="457200" rtl="0" algn="l">
              <a:spcBef>
                <a:spcPts val="0"/>
              </a:spcBef>
              <a:spcAft>
                <a:spcPts val="0"/>
              </a:spcAft>
              <a:buSzPts val="2060"/>
              <a:buChar char="➔"/>
            </a:pPr>
            <a:r>
              <a:rPr lang="en-GB" sz="2060"/>
              <a:t>Maps</a:t>
            </a:r>
            <a:endParaRPr sz="206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JavaScript</a:t>
            </a:r>
            <a:endParaRPr b="1" sz="3000">
              <a:solidFill>
                <a:schemeClr val="lt1"/>
              </a:solidFill>
              <a:latin typeface="Montserrat"/>
              <a:ea typeface="Montserrat"/>
              <a:cs typeface="Montserrat"/>
              <a:sym typeface="Montserrat"/>
            </a:endParaRPr>
          </a:p>
        </p:txBody>
      </p:sp>
      <p:sp>
        <p:nvSpPr>
          <p:cNvPr id="198" name="Google Shape;198;p40"/>
          <p:cNvSpPr txBox="1"/>
          <p:nvPr/>
        </p:nvSpPr>
        <p:spPr>
          <a:xfrm>
            <a:off x="645450" y="783350"/>
            <a:ext cx="7853100" cy="631200"/>
          </a:xfrm>
          <a:prstGeom prst="rect">
            <a:avLst/>
          </a:prstGeom>
          <a:noFill/>
          <a:ln>
            <a:noFill/>
          </a:ln>
        </p:spPr>
        <p:txBody>
          <a:bodyPr anchorCtr="0" anchor="t" bIns="68575" lIns="68575" spcFirstLastPara="1" rIns="68575" wrap="square" tIns="68575">
            <a:spAutoFit/>
          </a:bodyPr>
          <a:lstStyle/>
          <a:p>
            <a:pPr indent="0" lvl="0" marL="0" rtl="0" algn="ctr">
              <a:lnSpc>
                <a:spcPct val="100000"/>
              </a:lnSpc>
              <a:spcBef>
                <a:spcPts val="1100"/>
              </a:spcBef>
              <a:spcAft>
                <a:spcPts val="300"/>
              </a:spcAft>
              <a:buNone/>
            </a:pPr>
            <a:r>
              <a:rPr b="1" lang="en-GB" sz="1600">
                <a:solidFill>
                  <a:srgbClr val="AA802E"/>
                </a:solidFill>
                <a:latin typeface="Montserrat"/>
                <a:ea typeface="Montserrat"/>
                <a:cs typeface="Montserrat"/>
                <a:sym typeface="Montserrat"/>
              </a:rPr>
              <a:t> A versatile scripting language utilised in front-end web development and server-side programming. </a:t>
            </a:r>
            <a:endParaRPr b="1" sz="1600">
              <a:solidFill>
                <a:srgbClr val="AA802E"/>
              </a:solidFill>
              <a:latin typeface="Montserrat"/>
              <a:ea typeface="Montserrat"/>
              <a:cs typeface="Montserrat"/>
              <a:sym typeface="Montserrat"/>
            </a:endParaRPr>
          </a:p>
        </p:txBody>
      </p:sp>
      <p:sp>
        <p:nvSpPr>
          <p:cNvPr id="199" name="Google Shape;199;p40"/>
          <p:cNvSpPr txBox="1"/>
          <p:nvPr/>
        </p:nvSpPr>
        <p:spPr>
          <a:xfrm>
            <a:off x="279600" y="1358150"/>
            <a:ext cx="8584800" cy="1630800"/>
          </a:xfrm>
          <a:prstGeom prst="rect">
            <a:avLst/>
          </a:prstGeom>
          <a:noFill/>
          <a:ln>
            <a:noFill/>
          </a:ln>
        </p:spPr>
        <p:txBody>
          <a:bodyPr anchorCtr="0" anchor="t" bIns="34275" lIns="68575" spcFirstLastPara="1" rIns="68575" wrap="square" tIns="34275">
            <a:noAutofit/>
          </a:bodyPr>
          <a:lstStyle/>
          <a:p>
            <a:pPr indent="-336550" lvl="0" marL="457200" rtl="0" algn="l">
              <a:lnSpc>
                <a:spcPct val="100000"/>
              </a:lnSpc>
              <a:spcBef>
                <a:spcPts val="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We use JavaScript with HTML and CSS to transform our </a:t>
            </a:r>
            <a:r>
              <a:rPr b="1" lang="en-GB" sz="1700">
                <a:solidFill>
                  <a:srgbClr val="FFFFFF"/>
                </a:solidFill>
                <a:latin typeface="Montserrat"/>
                <a:ea typeface="Montserrat"/>
                <a:cs typeface="Montserrat"/>
                <a:sym typeface="Montserrat"/>
              </a:rPr>
              <a:t>static web pages </a:t>
            </a:r>
            <a:r>
              <a:rPr lang="en-GB" sz="1700">
                <a:solidFill>
                  <a:srgbClr val="FFFFFF"/>
                </a:solidFill>
                <a:latin typeface="Montserrat"/>
                <a:ea typeface="Montserrat"/>
                <a:cs typeface="Montserrat"/>
                <a:sym typeface="Montserrat"/>
              </a:rPr>
              <a:t>to </a:t>
            </a:r>
            <a:r>
              <a:rPr b="1" lang="en-GB" sz="1700">
                <a:solidFill>
                  <a:srgbClr val="FFFFFF"/>
                </a:solidFill>
                <a:latin typeface="Montserrat"/>
                <a:ea typeface="Montserrat"/>
                <a:cs typeface="Montserrat"/>
                <a:sym typeface="Montserrat"/>
              </a:rPr>
              <a:t>dynamic web pages. </a:t>
            </a:r>
            <a:endParaRPr b="1" sz="1700">
              <a:solidFill>
                <a:srgbClr val="FFFFFF"/>
              </a:solidFill>
              <a:latin typeface="Montserrat"/>
              <a:ea typeface="Montserrat"/>
              <a:cs typeface="Montserrat"/>
              <a:sym typeface="Montserrat"/>
            </a:endParaRPr>
          </a:p>
          <a:p>
            <a:pPr indent="-336550" lvl="0" marL="457200" rtl="0" algn="l">
              <a:lnSpc>
                <a:spcPct val="100000"/>
              </a:lnSpc>
              <a:spcBef>
                <a:spcPts val="100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Last week, we learnt how to </a:t>
            </a:r>
            <a:r>
              <a:rPr b="1" lang="en-GB" sz="1700">
                <a:solidFill>
                  <a:srgbClr val="FFFFFF"/>
                </a:solidFill>
                <a:latin typeface="Montserrat"/>
                <a:ea typeface="Montserrat"/>
                <a:cs typeface="Montserrat"/>
                <a:sym typeface="Montserrat"/>
              </a:rPr>
              <a:t>link scripts</a:t>
            </a:r>
            <a:r>
              <a:rPr lang="en-GB" sz="1700">
                <a:solidFill>
                  <a:srgbClr val="FFFFFF"/>
                </a:solidFill>
                <a:latin typeface="Montserrat"/>
                <a:ea typeface="Montserrat"/>
                <a:cs typeface="Montserrat"/>
                <a:sym typeface="Montserrat"/>
              </a:rPr>
              <a:t> to our HTML. These scripts are written in </a:t>
            </a:r>
            <a:r>
              <a:rPr b="1" lang="en-GB" sz="1700">
                <a:solidFill>
                  <a:srgbClr val="FFFFFF"/>
                </a:solidFill>
                <a:latin typeface="Montserrat"/>
                <a:ea typeface="Montserrat"/>
                <a:cs typeface="Montserrat"/>
                <a:sym typeface="Montserrat"/>
              </a:rPr>
              <a:t>JavaScript</a:t>
            </a:r>
            <a:r>
              <a:rPr lang="en-GB" sz="1700">
                <a:solidFill>
                  <a:srgbClr val="FFFFFF"/>
                </a:solidFill>
                <a:latin typeface="Montserrat"/>
                <a:ea typeface="Montserrat"/>
                <a:cs typeface="Montserrat"/>
                <a:sym typeface="Montserrat"/>
              </a:rPr>
              <a:t>.</a:t>
            </a:r>
            <a:endParaRPr sz="1700">
              <a:solidFill>
                <a:srgbClr val="FFFFFF"/>
              </a:solidFill>
              <a:latin typeface="Montserrat"/>
              <a:ea typeface="Montserrat"/>
              <a:cs typeface="Montserrat"/>
              <a:sym typeface="Montserrat"/>
            </a:endParaRPr>
          </a:p>
          <a:p>
            <a:pPr indent="-336550" lvl="0" marL="457200" rtl="0" algn="l">
              <a:lnSpc>
                <a:spcPct val="100000"/>
              </a:lnSpc>
              <a:spcBef>
                <a:spcPts val="100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Browsers have </a:t>
            </a:r>
            <a:r>
              <a:rPr b="1" lang="en-GB" sz="1700">
                <a:solidFill>
                  <a:srgbClr val="FFFFFF"/>
                </a:solidFill>
                <a:latin typeface="Montserrat"/>
                <a:ea typeface="Montserrat"/>
                <a:cs typeface="Montserrat"/>
                <a:sym typeface="Montserrat"/>
              </a:rPr>
              <a:t>built-in consoles </a:t>
            </a:r>
            <a:r>
              <a:rPr lang="en-GB" sz="1700">
                <a:solidFill>
                  <a:srgbClr val="FFFFFF"/>
                </a:solidFill>
                <a:latin typeface="Montserrat"/>
                <a:ea typeface="Montserrat"/>
                <a:cs typeface="Montserrat"/>
                <a:sym typeface="Montserrat"/>
              </a:rPr>
              <a:t>used to </a:t>
            </a:r>
            <a:r>
              <a:rPr b="1" lang="en-GB" sz="1700">
                <a:solidFill>
                  <a:srgbClr val="FFFFFF"/>
                </a:solidFill>
                <a:latin typeface="Montserrat"/>
                <a:ea typeface="Montserrat"/>
                <a:cs typeface="Montserrat"/>
                <a:sym typeface="Montserrat"/>
              </a:rPr>
              <a:t>debug</a:t>
            </a:r>
            <a:r>
              <a:rPr lang="en-GB" sz="1700">
                <a:solidFill>
                  <a:srgbClr val="FFFFFF"/>
                </a:solidFill>
                <a:latin typeface="Montserrat"/>
                <a:ea typeface="Montserrat"/>
                <a:cs typeface="Montserrat"/>
                <a:sym typeface="Montserrat"/>
              </a:rPr>
              <a:t> JavaScript code.</a:t>
            </a:r>
            <a:endParaRPr sz="1700">
              <a:solidFill>
                <a:srgbClr val="FFFFFF"/>
              </a:solidFill>
              <a:latin typeface="Montserrat"/>
              <a:ea typeface="Montserrat"/>
              <a:cs typeface="Montserrat"/>
              <a:sym typeface="Montserrat"/>
            </a:endParaRPr>
          </a:p>
          <a:p>
            <a:pPr indent="0" lvl="0" marL="457200" rtl="0" algn="l">
              <a:lnSpc>
                <a:spcPct val="100000"/>
              </a:lnSpc>
              <a:spcBef>
                <a:spcPts val="1000"/>
              </a:spcBef>
              <a:spcAft>
                <a:spcPts val="1000"/>
              </a:spcAft>
              <a:buSzPts val="1018"/>
              <a:buNone/>
            </a:pPr>
            <a:r>
              <a:t/>
            </a:r>
            <a:endParaRPr sz="1700">
              <a:solidFill>
                <a:srgbClr val="FFFFFF"/>
              </a:solidFill>
              <a:latin typeface="Montserrat"/>
              <a:ea typeface="Montserrat"/>
              <a:cs typeface="Montserrat"/>
              <a:sym typeface="Montserrat"/>
            </a:endParaRPr>
          </a:p>
        </p:txBody>
      </p:sp>
      <p:pic>
        <p:nvPicPr>
          <p:cNvPr id="200" name="Google Shape;200;p40"/>
          <p:cNvPicPr preferRelativeResize="0"/>
          <p:nvPr/>
        </p:nvPicPr>
        <p:blipFill>
          <a:blip r:embed="rId3">
            <a:alphaModFix/>
          </a:blip>
          <a:stretch>
            <a:fillRect/>
          </a:stretch>
        </p:blipFill>
        <p:spPr>
          <a:xfrm>
            <a:off x="2922786" y="3132100"/>
            <a:ext cx="3298425" cy="1733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1"/>
          <p:cNvSpPr txBox="1"/>
          <p:nvPr/>
        </p:nvSpPr>
        <p:spPr>
          <a:xfrm>
            <a:off x="2141251" y="203525"/>
            <a:ext cx="4861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JavaScript</a:t>
            </a:r>
            <a:endParaRPr b="1" sz="3000">
              <a:solidFill>
                <a:schemeClr val="lt1"/>
              </a:solidFill>
              <a:latin typeface="Montserrat"/>
              <a:ea typeface="Montserrat"/>
              <a:cs typeface="Montserrat"/>
              <a:sym typeface="Montserrat"/>
            </a:endParaRPr>
          </a:p>
        </p:txBody>
      </p:sp>
      <p:sp>
        <p:nvSpPr>
          <p:cNvPr id="206" name="Google Shape;206;p41"/>
          <p:cNvSpPr txBox="1"/>
          <p:nvPr/>
        </p:nvSpPr>
        <p:spPr>
          <a:xfrm>
            <a:off x="279600" y="997225"/>
            <a:ext cx="8584800" cy="2736300"/>
          </a:xfrm>
          <a:prstGeom prst="rect">
            <a:avLst/>
          </a:prstGeom>
          <a:noFill/>
          <a:ln>
            <a:noFill/>
          </a:ln>
        </p:spPr>
        <p:txBody>
          <a:bodyPr anchorCtr="0" anchor="t" bIns="34275" lIns="68575" spcFirstLastPara="1" rIns="68575" wrap="square" tIns="34275">
            <a:noAutofit/>
          </a:bodyPr>
          <a:lstStyle/>
          <a:p>
            <a:pPr indent="-336550" lvl="0" marL="457200" rtl="0" algn="l">
              <a:lnSpc>
                <a:spcPct val="100000"/>
              </a:lnSpc>
              <a:spcBef>
                <a:spcPts val="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The console is useful for </a:t>
            </a:r>
            <a:r>
              <a:rPr b="1" lang="en-GB" sz="1700">
                <a:solidFill>
                  <a:srgbClr val="FFFFFF"/>
                </a:solidFill>
                <a:latin typeface="Montserrat"/>
                <a:ea typeface="Montserrat"/>
                <a:cs typeface="Montserrat"/>
                <a:sym typeface="Montserrat"/>
              </a:rPr>
              <a:t>debugging </a:t>
            </a:r>
            <a:r>
              <a:rPr lang="en-GB" sz="1700">
                <a:solidFill>
                  <a:srgbClr val="FFFFFF"/>
                </a:solidFill>
                <a:latin typeface="Montserrat"/>
                <a:ea typeface="Montserrat"/>
                <a:cs typeface="Montserrat"/>
                <a:sym typeface="Montserrat"/>
              </a:rPr>
              <a:t>and running </a:t>
            </a:r>
            <a:r>
              <a:rPr b="1" lang="en-GB" sz="1700">
                <a:solidFill>
                  <a:srgbClr val="FFFFFF"/>
                </a:solidFill>
                <a:latin typeface="Montserrat"/>
                <a:ea typeface="Montserrat"/>
                <a:cs typeface="Montserrat"/>
                <a:sym typeface="Montserrat"/>
              </a:rPr>
              <a:t>code snippets</a:t>
            </a:r>
            <a:r>
              <a:rPr lang="en-GB" sz="1700">
                <a:solidFill>
                  <a:srgbClr val="FFFFFF"/>
                </a:solidFill>
                <a:latin typeface="Montserrat"/>
                <a:ea typeface="Montserrat"/>
                <a:cs typeface="Montserrat"/>
                <a:sym typeface="Montserrat"/>
              </a:rPr>
              <a:t>.</a:t>
            </a:r>
            <a:endParaRPr sz="1700">
              <a:solidFill>
                <a:srgbClr val="FFFFFF"/>
              </a:solidFill>
              <a:latin typeface="Montserrat"/>
              <a:ea typeface="Montserrat"/>
              <a:cs typeface="Montserrat"/>
              <a:sym typeface="Montserrat"/>
            </a:endParaRPr>
          </a:p>
          <a:p>
            <a:pPr indent="-336550" lvl="0" marL="457200" rtl="0" algn="l">
              <a:lnSpc>
                <a:spcPct val="100000"/>
              </a:lnSpc>
              <a:spcBef>
                <a:spcPts val="100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To create our scripts, we will use </a:t>
            </a:r>
            <a:r>
              <a:rPr b="1" lang="en-GB" sz="1700">
                <a:solidFill>
                  <a:srgbClr val="FFFFFF"/>
                </a:solidFill>
                <a:latin typeface="Montserrat"/>
                <a:ea typeface="Montserrat"/>
                <a:cs typeface="Montserrat"/>
                <a:sym typeface="Montserrat"/>
              </a:rPr>
              <a:t>Visual Studio Code </a:t>
            </a:r>
            <a:r>
              <a:rPr lang="en-GB" sz="1700">
                <a:solidFill>
                  <a:srgbClr val="FFFFFF"/>
                </a:solidFill>
                <a:latin typeface="Montserrat"/>
                <a:ea typeface="Montserrat"/>
                <a:cs typeface="Montserrat"/>
                <a:sym typeface="Montserrat"/>
              </a:rPr>
              <a:t>and </a:t>
            </a:r>
            <a:r>
              <a:rPr b="1" lang="en-GB" sz="1700">
                <a:solidFill>
                  <a:srgbClr val="FFFFFF"/>
                </a:solidFill>
                <a:latin typeface="Montserrat"/>
                <a:ea typeface="Montserrat"/>
                <a:cs typeface="Montserrat"/>
                <a:sym typeface="Montserrat"/>
              </a:rPr>
              <a:t>Node.js</a:t>
            </a:r>
            <a:r>
              <a:rPr lang="en-GB" sz="1700">
                <a:solidFill>
                  <a:srgbClr val="FFFFFF"/>
                </a:solidFill>
                <a:latin typeface="Montserrat"/>
                <a:ea typeface="Montserrat"/>
                <a:cs typeface="Montserrat"/>
                <a:sym typeface="Montserrat"/>
              </a:rPr>
              <a:t>.</a:t>
            </a:r>
            <a:endParaRPr sz="1700">
              <a:solidFill>
                <a:srgbClr val="FFFFFF"/>
              </a:solidFill>
              <a:latin typeface="Montserrat"/>
              <a:ea typeface="Montserrat"/>
              <a:cs typeface="Montserrat"/>
              <a:sym typeface="Montserrat"/>
            </a:endParaRPr>
          </a:p>
          <a:p>
            <a:pPr indent="-336550" lvl="0" marL="457200" rtl="0" algn="l">
              <a:lnSpc>
                <a:spcPct val="100000"/>
              </a:lnSpc>
              <a:spcBef>
                <a:spcPts val="1000"/>
              </a:spcBef>
              <a:spcAft>
                <a:spcPts val="0"/>
              </a:spcAft>
              <a:buClr>
                <a:srgbClr val="FFFFFF"/>
              </a:buClr>
              <a:buSzPts val="1700"/>
              <a:buFont typeface="Montserrat"/>
              <a:buChar char="❖"/>
            </a:pPr>
            <a:r>
              <a:rPr lang="en-GB" sz="1700">
                <a:solidFill>
                  <a:srgbClr val="FFFFFF"/>
                </a:solidFill>
                <a:latin typeface="Montserrat"/>
                <a:ea typeface="Montserrat"/>
                <a:cs typeface="Montserrat"/>
                <a:sym typeface="Montserrat"/>
              </a:rPr>
              <a:t>The following extensions are also helpful when running your code:</a:t>
            </a:r>
            <a:endParaRPr sz="1700">
              <a:solidFill>
                <a:srgbClr val="FFFFFF"/>
              </a:solidFill>
              <a:latin typeface="Montserrat"/>
              <a:ea typeface="Montserrat"/>
              <a:cs typeface="Montserrat"/>
              <a:sym typeface="Montserrat"/>
            </a:endParaRPr>
          </a:p>
          <a:p>
            <a:pPr indent="-336550" lvl="1" marL="914400" rtl="0" algn="l">
              <a:lnSpc>
                <a:spcPct val="100000"/>
              </a:lnSpc>
              <a:spcBef>
                <a:spcPts val="1000"/>
              </a:spcBef>
              <a:spcAft>
                <a:spcPts val="0"/>
              </a:spcAft>
              <a:buClr>
                <a:srgbClr val="FFFFFF"/>
              </a:buClr>
              <a:buSzPts val="1700"/>
              <a:buFont typeface="Montserrat"/>
              <a:buChar char="➢"/>
            </a:pPr>
            <a:r>
              <a:rPr b="1" lang="en-GB" sz="1700" u="sng">
                <a:solidFill>
                  <a:srgbClr val="6FA8DC"/>
                </a:solidFill>
                <a:latin typeface="Montserrat"/>
                <a:ea typeface="Montserrat"/>
                <a:cs typeface="Montserrat"/>
                <a:sym typeface="Montserrat"/>
                <a:hlinkClick r:id="rId3">
                  <a:extLst>
                    <a:ext uri="{A12FA001-AC4F-418D-AE19-62706E023703}">
                      <ahyp:hlinkClr val="tx"/>
                    </a:ext>
                  </a:extLst>
                </a:hlinkClick>
              </a:rPr>
              <a:t>Code Runner</a:t>
            </a:r>
            <a:r>
              <a:rPr lang="en-GB" sz="1700">
                <a:solidFill>
                  <a:srgbClr val="FFFFFF"/>
                </a:solidFill>
                <a:latin typeface="Montserrat"/>
                <a:ea typeface="Montserrat"/>
                <a:cs typeface="Montserrat"/>
                <a:sym typeface="Montserrat"/>
              </a:rPr>
              <a:t>: allows you to run JavaScript code in VS Code by pressing </a:t>
            </a:r>
            <a:r>
              <a:rPr b="1" lang="en-GB" sz="1700">
                <a:solidFill>
                  <a:srgbClr val="FFFFFF"/>
                </a:solidFill>
                <a:latin typeface="Montserrat"/>
                <a:ea typeface="Montserrat"/>
                <a:cs typeface="Montserrat"/>
                <a:sym typeface="Montserrat"/>
              </a:rPr>
              <a:t>Ctrl+Alt+N</a:t>
            </a:r>
            <a:r>
              <a:rPr lang="en-GB" sz="1700">
                <a:solidFill>
                  <a:srgbClr val="FFFFFF"/>
                </a:solidFill>
                <a:latin typeface="Montserrat"/>
                <a:ea typeface="Montserrat"/>
                <a:cs typeface="Montserrat"/>
                <a:sym typeface="Montserrat"/>
              </a:rPr>
              <a:t>, right-clicking and pressing </a:t>
            </a:r>
            <a:r>
              <a:rPr b="1" lang="en-GB" sz="1700">
                <a:solidFill>
                  <a:srgbClr val="FFFFFF"/>
                </a:solidFill>
                <a:latin typeface="Montserrat"/>
                <a:ea typeface="Montserrat"/>
                <a:cs typeface="Montserrat"/>
                <a:sym typeface="Montserrat"/>
              </a:rPr>
              <a:t>“Run Code”</a:t>
            </a:r>
            <a:r>
              <a:rPr lang="en-GB" sz="1700">
                <a:solidFill>
                  <a:srgbClr val="FFFFFF"/>
                </a:solidFill>
                <a:latin typeface="Montserrat"/>
                <a:ea typeface="Montserrat"/>
                <a:cs typeface="Montserrat"/>
                <a:sym typeface="Montserrat"/>
              </a:rPr>
              <a:t>, or by pressing the </a:t>
            </a:r>
            <a:r>
              <a:rPr b="1" lang="en-GB" sz="1700">
                <a:solidFill>
                  <a:srgbClr val="FFFFFF"/>
                </a:solidFill>
                <a:latin typeface="Montserrat"/>
                <a:ea typeface="Montserrat"/>
                <a:cs typeface="Montserrat"/>
                <a:sym typeface="Montserrat"/>
              </a:rPr>
              <a:t>“Play” button</a:t>
            </a:r>
            <a:r>
              <a:rPr lang="en-GB" sz="1700">
                <a:solidFill>
                  <a:srgbClr val="FFFFFF"/>
                </a:solidFill>
                <a:latin typeface="Montserrat"/>
                <a:ea typeface="Montserrat"/>
                <a:cs typeface="Montserrat"/>
                <a:sym typeface="Montserrat"/>
              </a:rPr>
              <a:t>.</a:t>
            </a:r>
            <a:endParaRPr sz="1700">
              <a:solidFill>
                <a:srgbClr val="FFFFFF"/>
              </a:solidFill>
              <a:latin typeface="Montserrat"/>
              <a:ea typeface="Montserrat"/>
              <a:cs typeface="Montserrat"/>
              <a:sym typeface="Montserrat"/>
            </a:endParaRPr>
          </a:p>
          <a:p>
            <a:pPr indent="-336550" lvl="1" marL="914400" rtl="0" algn="l">
              <a:lnSpc>
                <a:spcPct val="100000"/>
              </a:lnSpc>
              <a:spcBef>
                <a:spcPts val="1000"/>
              </a:spcBef>
              <a:spcAft>
                <a:spcPts val="0"/>
              </a:spcAft>
              <a:buClr>
                <a:srgbClr val="FFFFFF"/>
              </a:buClr>
              <a:buSzPts val="1700"/>
              <a:buFont typeface="Montserrat"/>
              <a:buChar char="➢"/>
            </a:pPr>
            <a:r>
              <a:rPr b="1" lang="en-GB" sz="1700" u="sng">
                <a:solidFill>
                  <a:srgbClr val="6FA8DC"/>
                </a:solidFill>
                <a:latin typeface="Montserrat"/>
                <a:ea typeface="Montserrat"/>
                <a:cs typeface="Montserrat"/>
                <a:sym typeface="Montserrat"/>
                <a:hlinkClick r:id="rId4">
                  <a:extLst>
                    <a:ext uri="{A12FA001-AC4F-418D-AE19-62706E023703}">
                      <ahyp:hlinkClr val="tx"/>
                    </a:ext>
                  </a:extLst>
                </a:hlinkClick>
              </a:rPr>
              <a:t>Open in Browser</a:t>
            </a:r>
            <a:r>
              <a:rPr lang="en-GB" sz="1700">
                <a:solidFill>
                  <a:srgbClr val="FFFFFF"/>
                </a:solidFill>
                <a:latin typeface="Montserrat"/>
                <a:ea typeface="Montserrat"/>
                <a:cs typeface="Montserrat"/>
                <a:sym typeface="Montserrat"/>
              </a:rPr>
              <a:t>: allows you to open an HTML file which has been correctly linked to JavaScript scripts</a:t>
            </a:r>
            <a:r>
              <a:rPr b="1" lang="en-GB" sz="1700">
                <a:solidFill>
                  <a:srgbClr val="FFFFFF"/>
                </a:solidFill>
                <a:latin typeface="Montserrat"/>
                <a:ea typeface="Montserrat"/>
                <a:cs typeface="Montserrat"/>
                <a:sym typeface="Montserrat"/>
              </a:rPr>
              <a:t> in your default browser</a:t>
            </a:r>
            <a:r>
              <a:rPr lang="en-GB" sz="1700">
                <a:solidFill>
                  <a:srgbClr val="FFFFFF"/>
                </a:solidFill>
                <a:latin typeface="Montserrat"/>
                <a:ea typeface="Montserrat"/>
                <a:cs typeface="Montserrat"/>
                <a:sym typeface="Montserrat"/>
              </a:rPr>
              <a:t>.</a:t>
            </a:r>
            <a:endParaRPr sz="1700">
              <a:solidFill>
                <a:srgbClr val="FFFFFF"/>
              </a:solidFill>
              <a:latin typeface="Montserrat"/>
              <a:ea typeface="Montserrat"/>
              <a:cs typeface="Montserrat"/>
              <a:sym typeface="Montserrat"/>
            </a:endParaRPr>
          </a:p>
          <a:p>
            <a:pPr indent="0" lvl="0" marL="457200" rtl="0" algn="l">
              <a:lnSpc>
                <a:spcPct val="100000"/>
              </a:lnSpc>
              <a:spcBef>
                <a:spcPts val="1000"/>
              </a:spcBef>
              <a:spcAft>
                <a:spcPts val="1000"/>
              </a:spcAft>
              <a:buSzPts val="1018"/>
              <a:buNone/>
            </a:pPr>
            <a:r>
              <a:t/>
            </a:r>
            <a:endParaRPr sz="17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CoGrammar DfE C5">
  <a:themeElements>
    <a:clrScheme name="#57CEA0">
      <a:dk1>
        <a:srgbClr val="000000"/>
      </a:dk1>
      <a:lt1>
        <a:srgbClr val="FFFFFF"/>
      </a:lt1>
      <a:dk2>
        <a:srgbClr val="44546A"/>
      </a:dk2>
      <a:lt2>
        <a:srgbClr val="E7E6E6"/>
      </a:lt2>
      <a:accent1>
        <a:srgbClr val="57CE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